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6" r:id="rId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D0CC9C-7F70-4FB1-B75E-5AA3AE8EDFED}">
          <p14:sldIdLst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F4E"/>
    <a:srgbClr val="3FB5E8"/>
    <a:srgbClr val="4E81C8"/>
    <a:srgbClr val="97CDCD"/>
    <a:srgbClr val="DD569A"/>
    <a:srgbClr val="FBFBFB"/>
    <a:srgbClr val="44C68A"/>
    <a:srgbClr val="49B66F"/>
    <a:srgbClr val="408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1" autoAdjust="0"/>
  </p:normalViewPr>
  <p:slideViewPr>
    <p:cSldViewPr snapToGrid="0">
      <p:cViewPr varScale="1">
        <p:scale>
          <a:sx n="112" d="100"/>
          <a:sy n="112" d="100"/>
        </p:scale>
        <p:origin x="5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ivet" userId="d2d95ee161598a08" providerId="LiveId" clId="{C0BD6785-8C7A-4774-8B89-1CA74CF94795}"/>
    <pc:docChg chg="modSld">
      <pc:chgData name="Laura Rivet" userId="d2d95ee161598a08" providerId="LiveId" clId="{C0BD6785-8C7A-4774-8B89-1CA74CF94795}" dt="2025-07-16T13:23:03.407" v="1" actId="1076"/>
      <pc:docMkLst>
        <pc:docMk/>
      </pc:docMkLst>
      <pc:sldChg chg="modSp mod">
        <pc:chgData name="Laura Rivet" userId="d2d95ee161598a08" providerId="LiveId" clId="{C0BD6785-8C7A-4774-8B89-1CA74CF94795}" dt="2025-07-16T13:23:03.407" v="1" actId="1076"/>
        <pc:sldMkLst>
          <pc:docMk/>
          <pc:sldMk cId="1899704705" sldId="336"/>
        </pc:sldMkLst>
        <pc:spChg chg="mod">
          <ac:chgData name="Laura Rivet" userId="d2d95ee161598a08" providerId="LiveId" clId="{C0BD6785-8C7A-4774-8B89-1CA74CF94795}" dt="2025-07-16T13:23:03.407" v="1" actId="1076"/>
          <ac:spMkLst>
            <pc:docMk/>
            <pc:sldMk cId="1899704705" sldId="336"/>
            <ac:spMk id="19" creationId="{7F08B29D-5B58-7612-8F81-10D2F5042F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7BBB8F6-E405-42C4-A831-F1E06167360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2D145E9-D222-4490-9EA8-AA5E14C00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5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145E9-D222-4490-9EA8-AA5E14C00A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A64B-7E9B-AA82-9609-832C6F6E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7E1A0-F82C-14CA-6417-E3A3E862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C172-D547-DBDA-2554-AF0584B8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D598-8581-F961-B2F7-696D8804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77639-0280-25FB-5D28-983F7F28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2234-07D2-D5FB-63CB-F66C6872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744F7-4968-6BFA-FA3C-9B9A4DA3E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4F881-3E31-15F4-9AE7-E2507B7D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99EAB-A167-B593-8200-5776660F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91A3-2B21-B821-A334-26203084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842CF-597F-B470-5DFA-B436361EB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D7ACF-FA02-66F8-07DF-64397FC37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882D-6847-742C-5E2F-8A2DD13B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D14B-7A4E-B2E9-3984-540B61A8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7790C-E683-A2E8-A67B-DB21988B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3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5876-4925-8B59-7734-36F5C387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042C-3679-2919-ED5E-4310FCCE7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5778E-47AA-BA91-5B35-5AEBF8A7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104DF-7885-7B45-A7CE-B8211EB4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B701-98E5-C352-A25B-9B6C9F4D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7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48A0-0D85-AFDC-8782-A259C476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8BF04-42BE-191E-167A-F10BA0423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16585-4E68-7A38-EB08-B9C80E82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B1AAD-2C69-A0B1-A047-AB354B2E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4195C-7700-D785-7787-BA4C13DF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9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1B11-19C4-C4C7-8B62-B628BEED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7378-C2C8-6C6D-EB74-9AFC5F2EF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ADC80-2517-E51C-F010-1A130F1A3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D6053-67F3-9E4A-98C4-2BE39AEB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B28B1-2FE6-4B77-910C-6B750B62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7F367-A232-E474-2D97-20C7AB5A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1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1D1D-56CA-D1EE-FC4A-ECB56AC1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2E98-E005-2AF7-AF65-C87F11AA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8EC53-BCA5-40B5-8CE3-FED3C2D1E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8B887-7AEE-EFD8-3353-9DBF847A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88844-2F58-5C06-F70D-4FC9BE60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4E668-C871-8F46-52D7-EC38FF35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D2F8A-BF3E-DB14-F04E-F7CF666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FAFD7-06DA-9CB9-920F-FEAD8D6E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F4E4-A4A4-133E-D30D-A508EE55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62BA2-41CC-D3D4-5AB8-06698F1B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CF714-2AED-8398-3F9A-8683BCE6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A274B-865D-DB8B-36E0-CB641525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5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DE87A-E642-0CF2-AF7C-FE845119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E8ABF-528A-9A80-0669-59A6FF03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1D7E4-98D7-0F79-429E-D9799A49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6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1DA8-CF48-15E0-FEEF-528FF985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8582-ACFF-DD42-11B6-5BBACADD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1E12E-7F83-4CE2-D382-E8A75686E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308C5-8BED-C412-797A-447B3F7C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516E5-2EB3-DE71-22EB-FFFB6485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86D37-BC1C-9941-B548-E014850F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9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D0D7-F200-F768-E45E-C19B924A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94FC6-0A45-2BED-CB96-97A1E9EB3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F267E-8A82-D7EA-D477-CE55CAB4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36132-08C7-442D-17BA-7B69A2E5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49926-92DC-4CC6-96E5-E617D6AFE092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0D358-4CD4-A5DD-F42B-DD806599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01F27-63ED-E835-A963-BBD0BEC1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EB83D-0F84-462A-A315-362E7A66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6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58456-4D45-A21E-8E07-3B7EECD8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2CCBA-A3AD-A0FF-35A9-47D541A7B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97A82-B545-35DC-5230-6F04E409C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71738" b="9821"/>
          <a:stretch/>
        </p:blipFill>
        <p:spPr>
          <a:xfrm flipH="1">
            <a:off x="0" y="5915691"/>
            <a:ext cx="3503851" cy="9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kern="1200" spc="300" dirty="0">
          <a:solidFill>
            <a:srgbClr val="050B17"/>
          </a:solidFill>
          <a:latin typeface="Montserrat SemiBold" panose="00000700000000000000" pitchFamily="2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en-US" sz="2400" kern="1200" spc="200" dirty="0">
          <a:solidFill>
            <a:srgbClr val="212D3B"/>
          </a:solidFill>
          <a:latin typeface="Montserrat Light"/>
          <a:ea typeface="+mn-ea"/>
          <a:cs typeface="+mn-cs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‒"/>
        <a:defRPr lang="en-US" sz="2400" kern="1200" spc="200" dirty="0">
          <a:solidFill>
            <a:srgbClr val="212D3B"/>
          </a:solidFill>
          <a:latin typeface="Montserrat Light"/>
          <a:ea typeface="+mn-ea"/>
          <a:cs typeface="+mn-cs"/>
        </a:defRPr>
      </a:lvl2pPr>
      <a:lvl3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‒"/>
        <a:defRPr lang="en-US" sz="2400" kern="1200" spc="200" dirty="0">
          <a:solidFill>
            <a:srgbClr val="212D3B"/>
          </a:solidFill>
          <a:latin typeface="Montserrat Light"/>
          <a:ea typeface="+mn-ea"/>
          <a:cs typeface="+mn-cs"/>
        </a:defRPr>
      </a:lvl3pPr>
      <a:lvl4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‒"/>
        <a:defRPr lang="en-US" sz="2400" kern="1200" spc="200" dirty="0">
          <a:solidFill>
            <a:srgbClr val="212D3B"/>
          </a:solidFill>
          <a:latin typeface="Montserrat Ligh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‒"/>
        <a:defRPr lang="en-GB" sz="2400" kern="1200" spc="200" dirty="0">
          <a:solidFill>
            <a:srgbClr val="212D3B"/>
          </a:solidFill>
          <a:latin typeface="Montserrat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employers.org/publications/nhs-job-evaluation-handbook" TargetMode="External"/><Relationship Id="rId13" Type="http://schemas.openxmlformats.org/officeDocument/2006/relationships/hyperlink" Target="https://www.cultureamp.com/resources/all-ebooks/a-guide-to-1-on-1-meetings" TargetMode="External"/><Relationship Id="rId18" Type="http://schemas.openxmlformats.org/officeDocument/2006/relationships/hyperlink" Target="https://www.imperial.ac.uk/media/imperial-college/administration-and-support-services/hr/public/values/1-Values_Behaviours-Framework.pdf" TargetMode="External"/><Relationship Id="rId3" Type="http://schemas.openxmlformats.org/officeDocument/2006/relationships/hyperlink" Target="https://www.kentandmedway.icb.nhs.uk/application/files/3716/9883/0234/Kent_and_Medway_People_Strategy_2023_-_2028.pdf" TargetMode="External"/><Relationship Id="rId21" Type="http://schemas.openxmlformats.org/officeDocument/2006/relationships/image" Target="../media/image3.svg"/><Relationship Id="rId7" Type="http://schemas.openxmlformats.org/officeDocument/2006/relationships/hyperlink" Target="https://www.acas.org.uk/sites/default/files/2021-03/job-evaluation-considerations-and-risks-advisory-booklet.pdf" TargetMode="External"/><Relationship Id="rId12" Type="http://schemas.openxmlformats.org/officeDocument/2006/relationships/hyperlink" Target="https://www.acas.org.uk/sites/default/files/inline-files/Induction-checklist.docx" TargetMode="External"/><Relationship Id="rId17" Type="http://schemas.openxmlformats.org/officeDocument/2006/relationships/hyperlink" Target="https://www.managementcenter.org/resources/using-sphere-control-build-resilience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.docs.live.net/d2d95ee161598a08/L4USY/1.%20Laura%20Rivet%20HR/Templates/Daniel%20Barnett%202023/Absence%20policy%202023.pdf" TargetMode="Externa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.docs.live.net/Desktop/SMART%20objective%20setting%20and%20template.docx" TargetMode="External"/><Relationship Id="rId11" Type="http://schemas.openxmlformats.org/officeDocument/2006/relationships/hyperlink" Target="https://www.acas.org.uk/templates-for-employers" TargetMode="External"/><Relationship Id="rId5" Type="http://schemas.openxmlformats.org/officeDocument/2006/relationships/hyperlink" Target="https://d.docs.live.net/Desktop/Job-description%20template.docx" TargetMode="External"/><Relationship Id="rId15" Type="http://schemas.openxmlformats.org/officeDocument/2006/relationships/hyperlink" Target="https://templatelab.com/performance-improvement-plan/" TargetMode="External"/><Relationship Id="rId10" Type="http://schemas.openxmlformats.org/officeDocument/2006/relationships/hyperlink" Target="https://www.hee.nhs.uk/sites/default/files/documents/VBR_Framework%20March%202016.pdf" TargetMode="External"/><Relationship Id="rId19" Type="http://schemas.openxmlformats.org/officeDocument/2006/relationships/hyperlink" Target="https://www.nhsemployers.org/system/files/media/VBR-Behaviour-framework_0.pdf" TargetMode="External"/><Relationship Id="rId4" Type="http://schemas.openxmlformats.org/officeDocument/2006/relationships/hyperlink" Target="https://www.acas.org.uk/recruitment-checklist-template" TargetMode="External"/><Relationship Id="rId9" Type="http://schemas.openxmlformats.org/officeDocument/2006/relationships/hyperlink" Target="https://resources.workable.com/stories-and-insights/how-to-be-good-interviewer" TargetMode="External"/><Relationship Id="rId14" Type="http://schemas.openxmlformats.org/officeDocument/2006/relationships/hyperlink" Target="https://www.cultureamp.com/blog/redefining-the-manag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7">
            <a:extLst>
              <a:ext uri="{FF2B5EF4-FFF2-40B4-BE49-F238E27FC236}">
                <a16:creationId xmlns:a16="http://schemas.microsoft.com/office/drawing/2014/main" id="{B2B48F36-A3CD-850F-4468-302E1D25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BB724-3E6B-F5D6-C3AB-1390A7F02AE2}"/>
              </a:ext>
            </a:extLst>
          </p:cNvPr>
          <p:cNvSpPr txBox="1"/>
          <p:nvPr/>
        </p:nvSpPr>
        <p:spPr>
          <a:xfrm>
            <a:off x="4664240" y="1613268"/>
            <a:ext cx="3003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Montserrat SemiBold" panose="00000700000000000000" pitchFamily="2" charset="0"/>
              </a:rPr>
              <a:t>Setting expectations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5C8CB-C0C5-114F-69E1-8D665855987C}"/>
              </a:ext>
            </a:extLst>
          </p:cNvPr>
          <p:cNvSpPr txBox="1"/>
          <p:nvPr/>
        </p:nvSpPr>
        <p:spPr>
          <a:xfrm>
            <a:off x="8475494" y="1613268"/>
            <a:ext cx="3003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Montserrat SemiBold" panose="00000700000000000000" pitchFamily="2" charset="0"/>
              </a:rPr>
              <a:t>Next steps and beyond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DEF99-288E-0C53-1E50-DC1D38C1CECD}"/>
              </a:ext>
            </a:extLst>
          </p:cNvPr>
          <p:cNvCxnSpPr/>
          <p:nvPr/>
        </p:nvCxnSpPr>
        <p:spPr>
          <a:xfrm>
            <a:off x="934452" y="2101516"/>
            <a:ext cx="3384000" cy="0"/>
          </a:xfrm>
          <a:prstGeom prst="line">
            <a:avLst/>
          </a:prstGeom>
          <a:ln w="28575">
            <a:solidFill>
              <a:srgbClr val="3FB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33781E-0716-59EB-47C6-E98ECC89EE5B}"/>
              </a:ext>
            </a:extLst>
          </p:cNvPr>
          <p:cNvCxnSpPr/>
          <p:nvPr/>
        </p:nvCxnSpPr>
        <p:spPr>
          <a:xfrm>
            <a:off x="4739063" y="2101516"/>
            <a:ext cx="3384000" cy="0"/>
          </a:xfrm>
          <a:prstGeom prst="line">
            <a:avLst/>
          </a:prstGeom>
          <a:ln w="28575">
            <a:solidFill>
              <a:srgbClr val="DD5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58D0E5-637D-5776-675D-0E6EF04DCE34}"/>
              </a:ext>
            </a:extLst>
          </p:cNvPr>
          <p:cNvCxnSpPr/>
          <p:nvPr/>
        </p:nvCxnSpPr>
        <p:spPr>
          <a:xfrm>
            <a:off x="8543673" y="2101516"/>
            <a:ext cx="3384000" cy="0"/>
          </a:xfrm>
          <a:prstGeom prst="line">
            <a:avLst/>
          </a:prstGeom>
          <a:ln w="28575">
            <a:solidFill>
              <a:srgbClr val="49B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08B29D-5B58-7612-8F81-10D2F5042F10}"/>
              </a:ext>
            </a:extLst>
          </p:cNvPr>
          <p:cNvSpPr txBox="1"/>
          <p:nvPr/>
        </p:nvSpPr>
        <p:spPr>
          <a:xfrm>
            <a:off x="829120" y="2154552"/>
            <a:ext cx="3594664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b="1" dirty="0">
                <a:latin typeface="Montserrat" panose="00000500000000000000" pitchFamily="2" charset="0"/>
                <a:hlinkClick r:id="rId3"/>
              </a:rPr>
              <a:t>Kent_and_Medway_People_Strategy_2023_-_2028.pdf</a:t>
            </a:r>
            <a:endParaRPr lang="en-GB" sz="1600" b="1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Recruitment checklist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description template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Objective setting template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ACAS booklet on job evaluation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job evaluation scheme 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good interviewer 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Education England NHS values based recruitment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ACAS templates for employers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ACAS induction checklist</a:t>
            </a:r>
            <a:endParaRPr lang="en-GB" sz="1600" dirty="0"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112CC-0107-B7D7-4208-1B4B4BE14919}"/>
              </a:ext>
            </a:extLst>
          </p:cNvPr>
          <p:cNvSpPr txBox="1"/>
          <p:nvPr/>
        </p:nvSpPr>
        <p:spPr>
          <a:xfrm>
            <a:off x="4664240" y="2242678"/>
            <a:ext cx="381125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guide to 1-1 meetings 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Redefining the manager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improvement plan</a:t>
            </a:r>
            <a:r>
              <a:rPr lang="en-GB" sz="1600" dirty="0">
                <a:latin typeface="Montserrat" panose="00000500000000000000" pitchFamily="2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Absence policy template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latin typeface="Montserrat" panose="00000500000000000000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sphere of control</a:t>
            </a:r>
            <a:endParaRPr lang="en-GB" sz="16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GB" sz="1600" dirty="0">
              <a:latin typeface="Montserrat" panose="00000500000000000000" pitchFamily="2" charset="0"/>
            </a:endParaRPr>
          </a:p>
          <a:p>
            <a:pPr marL="273050" indent="-273050">
              <a:spcAft>
                <a:spcPts val="600"/>
              </a:spcAft>
              <a:buFont typeface="Montserrat" panose="00000500000000000000" pitchFamily="2" charset="0"/>
              <a:buChar char="‒"/>
            </a:pPr>
            <a:endParaRPr lang="en-GB" sz="1600" dirty="0"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2A45BB-0D08-CFA7-E402-A4E37DAD0782}"/>
              </a:ext>
            </a:extLst>
          </p:cNvPr>
          <p:cNvSpPr txBox="1"/>
          <p:nvPr/>
        </p:nvSpPr>
        <p:spPr>
          <a:xfrm>
            <a:off x="8475494" y="2242678"/>
            <a:ext cx="357987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Tx/>
              <a:buChar char="-"/>
            </a:pPr>
            <a:r>
              <a:rPr lang="en-GB" sz="1600">
                <a:latin typeface="Montserrat" panose="00000500000000000000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Imperial College Values and Behaviours</a:t>
            </a:r>
            <a:endParaRPr lang="en-GB" sz="1600">
              <a:latin typeface="Montserrat" panose="00000500000000000000" pitchFamily="2" charset="0"/>
            </a:endParaRPr>
          </a:p>
          <a:p>
            <a:pPr marL="285750" lvl="1" indent="-285750">
              <a:spcAft>
                <a:spcPts val="600"/>
              </a:spcAft>
              <a:buFontTx/>
              <a:buChar char="-"/>
            </a:pPr>
            <a:r>
              <a:rPr lang="en-GB" sz="1600">
                <a:latin typeface="Montserrat" panose="00000500000000000000" pitchFamily="2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employers VBR framework </a:t>
            </a:r>
            <a:endParaRPr lang="en-GB" sz="1600"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endParaRPr lang="en-GB" sz="1600"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E1A2B6-C2FB-B0ED-8732-330EEBB78F86}"/>
              </a:ext>
            </a:extLst>
          </p:cNvPr>
          <p:cNvSpPr txBox="1"/>
          <p:nvPr/>
        </p:nvSpPr>
        <p:spPr>
          <a:xfrm>
            <a:off x="838200" y="1613268"/>
            <a:ext cx="26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Montserrat SemiBold" panose="00000700000000000000" pitchFamily="2" charset="0"/>
              </a:rPr>
              <a:t>Laying foundations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22F6433-81E4-1F04-B9C9-F1E80A8C4D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57346" y="808218"/>
            <a:ext cx="493218" cy="3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90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Montserrat Light</vt:lpstr>
      <vt:lpstr>Montserrat SemiBold</vt:lpstr>
      <vt:lpstr>Office Theme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Rivet</dc:creator>
  <cp:lastModifiedBy>Laura Rivet</cp:lastModifiedBy>
  <cp:revision>5</cp:revision>
  <dcterms:created xsi:type="dcterms:W3CDTF">2023-05-09T21:26:46Z</dcterms:created>
  <dcterms:modified xsi:type="dcterms:W3CDTF">2025-07-16T13:23:09Z</dcterms:modified>
</cp:coreProperties>
</file>