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71" r:id="rId3"/>
    <p:sldId id="281" r:id="rId4"/>
    <p:sldId id="269" r:id="rId5"/>
    <p:sldId id="331" r:id="rId6"/>
    <p:sldId id="258" r:id="rId7"/>
    <p:sldId id="280" r:id="rId8"/>
    <p:sldId id="324" r:id="rId9"/>
    <p:sldId id="328" r:id="rId10"/>
    <p:sldId id="327" r:id="rId11"/>
    <p:sldId id="325" r:id="rId12"/>
    <p:sldId id="271" r:id="rId13"/>
    <p:sldId id="265" r:id="rId14"/>
    <p:sldId id="275" r:id="rId15"/>
    <p:sldId id="276" r:id="rId16"/>
    <p:sldId id="323" r:id="rId17"/>
    <p:sldId id="266" r:id="rId18"/>
    <p:sldId id="332" r:id="rId19"/>
    <p:sldId id="259" r:id="rId20"/>
    <p:sldId id="337" r:id="rId21"/>
    <p:sldId id="270" r:id="rId22"/>
    <p:sldId id="369" r:id="rId23"/>
    <p:sldId id="367" r:id="rId24"/>
    <p:sldId id="368" r:id="rId25"/>
    <p:sldId id="267" r:id="rId26"/>
    <p:sldId id="333" r:id="rId27"/>
    <p:sldId id="260" r:id="rId28"/>
    <p:sldId id="278" r:id="rId29"/>
    <p:sldId id="277" r:id="rId30"/>
    <p:sldId id="268" r:id="rId31"/>
    <p:sldId id="335" r:id="rId32"/>
    <p:sldId id="336" r:id="rId3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D0CC9C-7F70-4FB1-B75E-5AA3AE8EDFED}">
          <p14:sldIdLst>
            <p14:sldId id="256"/>
            <p14:sldId id="371"/>
            <p14:sldId id="281"/>
            <p14:sldId id="269"/>
            <p14:sldId id="331"/>
            <p14:sldId id="258"/>
            <p14:sldId id="280"/>
            <p14:sldId id="324"/>
            <p14:sldId id="328"/>
            <p14:sldId id="327"/>
            <p14:sldId id="325"/>
            <p14:sldId id="271"/>
            <p14:sldId id="265"/>
            <p14:sldId id="275"/>
            <p14:sldId id="276"/>
            <p14:sldId id="323"/>
            <p14:sldId id="266"/>
            <p14:sldId id="332"/>
            <p14:sldId id="259"/>
            <p14:sldId id="337"/>
            <p14:sldId id="270"/>
            <p14:sldId id="369"/>
            <p14:sldId id="367"/>
            <p14:sldId id="368"/>
            <p14:sldId id="267"/>
            <p14:sldId id="333"/>
            <p14:sldId id="260"/>
            <p14:sldId id="278"/>
            <p14:sldId id="277"/>
            <p14:sldId id="268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F4E"/>
    <a:srgbClr val="3FB5E8"/>
    <a:srgbClr val="4E81C8"/>
    <a:srgbClr val="97CDCD"/>
    <a:srgbClr val="DD569A"/>
    <a:srgbClr val="FBFBFB"/>
    <a:srgbClr val="44C68A"/>
    <a:srgbClr val="49B66F"/>
    <a:srgbClr val="408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7" autoAdjust="0"/>
  </p:normalViewPr>
  <p:slideViewPr>
    <p:cSldViewPr snapToGrid="0">
      <p:cViewPr>
        <p:scale>
          <a:sx n="60" d="100"/>
          <a:sy n="60" d="100"/>
        </p:scale>
        <p:origin x="88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Rivet" userId="d2d95ee161598a08" providerId="LiveId" clId="{9385376B-1C18-489D-8526-289D8E761423}"/>
    <pc:docChg chg="modSld">
      <pc:chgData name="Laura Rivet" userId="d2d95ee161598a08" providerId="LiveId" clId="{9385376B-1C18-489D-8526-289D8E761423}" dt="2025-07-16T13:47:53.494" v="85" actId="6549"/>
      <pc:docMkLst>
        <pc:docMk/>
      </pc:docMkLst>
      <pc:sldChg chg="modNotesTx">
        <pc:chgData name="Laura Rivet" userId="d2d95ee161598a08" providerId="LiveId" clId="{9385376B-1C18-489D-8526-289D8E761423}" dt="2025-07-16T13:40:37.457" v="0" actId="20577"/>
        <pc:sldMkLst>
          <pc:docMk/>
          <pc:sldMk cId="3054795955" sldId="256"/>
        </pc:sldMkLst>
      </pc:sldChg>
      <pc:sldChg chg="modNotesTx">
        <pc:chgData name="Laura Rivet" userId="d2d95ee161598a08" providerId="LiveId" clId="{9385376B-1C18-489D-8526-289D8E761423}" dt="2025-07-16T13:40:53.402" v="5" actId="20577"/>
        <pc:sldMkLst>
          <pc:docMk/>
          <pc:sldMk cId="3573441224" sldId="258"/>
        </pc:sldMkLst>
      </pc:sldChg>
      <pc:sldChg chg="modNotesTx">
        <pc:chgData name="Laura Rivet" userId="d2d95ee161598a08" providerId="LiveId" clId="{9385376B-1C18-489D-8526-289D8E761423}" dt="2025-07-16T13:41:39.650" v="18" actId="20577"/>
        <pc:sldMkLst>
          <pc:docMk/>
          <pc:sldMk cId="635983109" sldId="259"/>
        </pc:sldMkLst>
      </pc:sldChg>
      <pc:sldChg chg="modNotesTx">
        <pc:chgData name="Laura Rivet" userId="d2d95ee161598a08" providerId="LiveId" clId="{9385376B-1C18-489D-8526-289D8E761423}" dt="2025-07-16T13:42:11.962" v="25" actId="20577"/>
        <pc:sldMkLst>
          <pc:docMk/>
          <pc:sldMk cId="1010934730" sldId="260"/>
        </pc:sldMkLst>
      </pc:sldChg>
      <pc:sldChg chg="modNotesTx">
        <pc:chgData name="Laura Rivet" userId="d2d95ee161598a08" providerId="LiveId" clId="{9385376B-1C18-489D-8526-289D8E761423}" dt="2025-07-16T13:41:19.779" v="12" actId="20577"/>
        <pc:sldMkLst>
          <pc:docMk/>
          <pc:sldMk cId="3546058818" sldId="265"/>
        </pc:sldMkLst>
      </pc:sldChg>
      <pc:sldChg chg="modNotesTx">
        <pc:chgData name="Laura Rivet" userId="d2d95ee161598a08" providerId="LiveId" clId="{9385376B-1C18-489D-8526-289D8E761423}" dt="2025-07-16T13:41:33.312" v="16" actId="20577"/>
        <pc:sldMkLst>
          <pc:docMk/>
          <pc:sldMk cId="605410400" sldId="266"/>
        </pc:sldMkLst>
      </pc:sldChg>
      <pc:sldChg chg="modSp mod modNotesTx">
        <pc:chgData name="Laura Rivet" userId="d2d95ee161598a08" providerId="LiveId" clId="{9385376B-1C18-489D-8526-289D8E761423}" dt="2025-07-16T13:47:53.494" v="85" actId="6549"/>
        <pc:sldMkLst>
          <pc:docMk/>
          <pc:sldMk cId="2149590340" sldId="267"/>
        </pc:sldMkLst>
        <pc:spChg chg="mod">
          <ac:chgData name="Laura Rivet" userId="d2d95ee161598a08" providerId="LiveId" clId="{9385376B-1C18-489D-8526-289D8E761423}" dt="2025-07-16T13:47:53.494" v="85" actId="6549"/>
          <ac:spMkLst>
            <pc:docMk/>
            <pc:sldMk cId="2149590340" sldId="267"/>
            <ac:spMk id="2" creationId="{113B8B47-70A7-464B-0F95-2FCE066B9837}"/>
          </ac:spMkLst>
        </pc:spChg>
      </pc:sldChg>
      <pc:sldChg chg="modNotesTx">
        <pc:chgData name="Laura Rivet" userId="d2d95ee161598a08" providerId="LiveId" clId="{9385376B-1C18-489D-8526-289D8E761423}" dt="2025-07-16T13:42:23.945" v="28" actId="20577"/>
        <pc:sldMkLst>
          <pc:docMk/>
          <pc:sldMk cId="3400147351" sldId="268"/>
        </pc:sldMkLst>
      </pc:sldChg>
      <pc:sldChg chg="modNotesTx">
        <pc:chgData name="Laura Rivet" userId="d2d95ee161598a08" providerId="LiveId" clId="{9385376B-1C18-489D-8526-289D8E761423}" dt="2025-07-16T13:40:47.779" v="3" actId="20577"/>
        <pc:sldMkLst>
          <pc:docMk/>
          <pc:sldMk cId="2436685861" sldId="269"/>
        </pc:sldMkLst>
      </pc:sldChg>
      <pc:sldChg chg="modNotesTx">
        <pc:chgData name="Laura Rivet" userId="d2d95ee161598a08" providerId="LiveId" clId="{9385376B-1C18-489D-8526-289D8E761423}" dt="2025-07-16T13:41:47.162" v="20" actId="20577"/>
        <pc:sldMkLst>
          <pc:docMk/>
          <pc:sldMk cId="1596236363" sldId="270"/>
        </pc:sldMkLst>
      </pc:sldChg>
      <pc:sldChg chg="modNotesTx">
        <pc:chgData name="Laura Rivet" userId="d2d95ee161598a08" providerId="LiveId" clId="{9385376B-1C18-489D-8526-289D8E761423}" dt="2025-07-16T13:41:16.091" v="11" actId="20577"/>
        <pc:sldMkLst>
          <pc:docMk/>
          <pc:sldMk cId="2845111245" sldId="271"/>
        </pc:sldMkLst>
      </pc:sldChg>
      <pc:sldChg chg="modNotesTx">
        <pc:chgData name="Laura Rivet" userId="d2d95ee161598a08" providerId="LiveId" clId="{9385376B-1C18-489D-8526-289D8E761423}" dt="2025-07-16T13:41:24.084" v="13" actId="20577"/>
        <pc:sldMkLst>
          <pc:docMk/>
          <pc:sldMk cId="117387622" sldId="275"/>
        </pc:sldMkLst>
      </pc:sldChg>
      <pc:sldChg chg="modNotesTx">
        <pc:chgData name="Laura Rivet" userId="d2d95ee161598a08" providerId="LiveId" clId="{9385376B-1C18-489D-8526-289D8E761423}" dt="2025-07-16T13:41:27.045" v="14" actId="20577"/>
        <pc:sldMkLst>
          <pc:docMk/>
          <pc:sldMk cId="4123058424" sldId="276"/>
        </pc:sldMkLst>
      </pc:sldChg>
      <pc:sldChg chg="modNotesTx">
        <pc:chgData name="Laura Rivet" userId="d2d95ee161598a08" providerId="LiveId" clId="{9385376B-1C18-489D-8526-289D8E761423}" dt="2025-07-16T13:42:20.262" v="27" actId="20577"/>
        <pc:sldMkLst>
          <pc:docMk/>
          <pc:sldMk cId="3917233345" sldId="277"/>
        </pc:sldMkLst>
      </pc:sldChg>
      <pc:sldChg chg="modNotesTx">
        <pc:chgData name="Laura Rivet" userId="d2d95ee161598a08" providerId="LiveId" clId="{9385376B-1C18-489D-8526-289D8E761423}" dt="2025-07-16T13:42:16.482" v="26" actId="20577"/>
        <pc:sldMkLst>
          <pc:docMk/>
          <pc:sldMk cId="3302160150" sldId="278"/>
        </pc:sldMkLst>
      </pc:sldChg>
      <pc:sldChg chg="modNotesTx">
        <pc:chgData name="Laura Rivet" userId="d2d95ee161598a08" providerId="LiveId" clId="{9385376B-1C18-489D-8526-289D8E761423}" dt="2025-07-16T13:40:57.121" v="6" actId="20577"/>
        <pc:sldMkLst>
          <pc:docMk/>
          <pc:sldMk cId="2632528902" sldId="280"/>
        </pc:sldMkLst>
      </pc:sldChg>
      <pc:sldChg chg="modNotesTx">
        <pc:chgData name="Laura Rivet" userId="d2d95ee161598a08" providerId="LiveId" clId="{9385376B-1C18-489D-8526-289D8E761423}" dt="2025-07-16T13:40:44.275" v="2" actId="20577"/>
        <pc:sldMkLst>
          <pc:docMk/>
          <pc:sldMk cId="2927579808" sldId="281"/>
        </pc:sldMkLst>
      </pc:sldChg>
      <pc:sldChg chg="modNotesTx">
        <pc:chgData name="Laura Rivet" userId="d2d95ee161598a08" providerId="LiveId" clId="{9385376B-1C18-489D-8526-289D8E761423}" dt="2025-07-16T13:41:30.303" v="15" actId="20577"/>
        <pc:sldMkLst>
          <pc:docMk/>
          <pc:sldMk cId="2442702238" sldId="323"/>
        </pc:sldMkLst>
      </pc:sldChg>
      <pc:sldChg chg="modNotesTx">
        <pc:chgData name="Laura Rivet" userId="d2d95ee161598a08" providerId="LiveId" clId="{9385376B-1C18-489D-8526-289D8E761423}" dt="2025-07-16T13:41:01.313" v="7" actId="20577"/>
        <pc:sldMkLst>
          <pc:docMk/>
          <pc:sldMk cId="2700606217" sldId="324"/>
        </pc:sldMkLst>
      </pc:sldChg>
      <pc:sldChg chg="modNotesTx">
        <pc:chgData name="Laura Rivet" userId="d2d95ee161598a08" providerId="LiveId" clId="{9385376B-1C18-489D-8526-289D8E761423}" dt="2025-07-16T13:41:12.390" v="10" actId="20577"/>
        <pc:sldMkLst>
          <pc:docMk/>
          <pc:sldMk cId="2921637683" sldId="325"/>
        </pc:sldMkLst>
      </pc:sldChg>
      <pc:sldChg chg="modNotesTx">
        <pc:chgData name="Laura Rivet" userId="d2d95ee161598a08" providerId="LiveId" clId="{9385376B-1C18-489D-8526-289D8E761423}" dt="2025-07-16T13:41:07.538" v="9" actId="20577"/>
        <pc:sldMkLst>
          <pc:docMk/>
          <pc:sldMk cId="2050312058" sldId="327"/>
        </pc:sldMkLst>
      </pc:sldChg>
      <pc:sldChg chg="modNotesTx">
        <pc:chgData name="Laura Rivet" userId="d2d95ee161598a08" providerId="LiveId" clId="{9385376B-1C18-489D-8526-289D8E761423}" dt="2025-07-16T13:41:03.995" v="8" actId="20577"/>
        <pc:sldMkLst>
          <pc:docMk/>
          <pc:sldMk cId="3176077145" sldId="328"/>
        </pc:sldMkLst>
      </pc:sldChg>
      <pc:sldChg chg="modNotesTx">
        <pc:chgData name="Laura Rivet" userId="d2d95ee161598a08" providerId="LiveId" clId="{9385376B-1C18-489D-8526-289D8E761423}" dt="2025-07-16T13:40:50.329" v="4" actId="20577"/>
        <pc:sldMkLst>
          <pc:docMk/>
          <pc:sldMk cId="2055229387" sldId="331"/>
        </pc:sldMkLst>
      </pc:sldChg>
      <pc:sldChg chg="modNotesTx">
        <pc:chgData name="Laura Rivet" userId="d2d95ee161598a08" providerId="LiveId" clId="{9385376B-1C18-489D-8526-289D8E761423}" dt="2025-07-16T13:41:36.070" v="17" actId="20577"/>
        <pc:sldMkLst>
          <pc:docMk/>
          <pc:sldMk cId="2641342912" sldId="332"/>
        </pc:sldMkLst>
      </pc:sldChg>
      <pc:sldChg chg="modNotesTx">
        <pc:chgData name="Laura Rivet" userId="d2d95ee161598a08" providerId="LiveId" clId="{9385376B-1C18-489D-8526-289D8E761423}" dt="2025-07-16T13:42:25.728" v="29" actId="20577"/>
        <pc:sldMkLst>
          <pc:docMk/>
          <pc:sldMk cId="3460068556" sldId="335"/>
        </pc:sldMkLst>
      </pc:sldChg>
      <pc:sldChg chg="modNotesTx">
        <pc:chgData name="Laura Rivet" userId="d2d95ee161598a08" providerId="LiveId" clId="{9385376B-1C18-489D-8526-289D8E761423}" dt="2025-07-16T13:41:43.363" v="19" actId="20577"/>
        <pc:sldMkLst>
          <pc:docMk/>
          <pc:sldMk cId="3137866545" sldId="337"/>
        </pc:sldMkLst>
      </pc:sldChg>
      <pc:sldChg chg="modNotesTx">
        <pc:chgData name="Laura Rivet" userId="d2d95ee161598a08" providerId="LiveId" clId="{9385376B-1C18-489D-8526-289D8E761423}" dt="2025-07-16T13:41:56.209" v="22" actId="20577"/>
        <pc:sldMkLst>
          <pc:docMk/>
          <pc:sldMk cId="56806780" sldId="367"/>
        </pc:sldMkLst>
      </pc:sldChg>
      <pc:sldChg chg="modNotesTx">
        <pc:chgData name="Laura Rivet" userId="d2d95ee161598a08" providerId="LiveId" clId="{9385376B-1C18-489D-8526-289D8E761423}" dt="2025-07-16T13:42:01.229" v="23" actId="20577"/>
        <pc:sldMkLst>
          <pc:docMk/>
          <pc:sldMk cId="206104026" sldId="368"/>
        </pc:sldMkLst>
      </pc:sldChg>
      <pc:sldChg chg="modNotesTx">
        <pc:chgData name="Laura Rivet" userId="d2d95ee161598a08" providerId="LiveId" clId="{9385376B-1C18-489D-8526-289D8E761423}" dt="2025-07-16T13:41:52.562" v="21" actId="20577"/>
        <pc:sldMkLst>
          <pc:docMk/>
          <pc:sldMk cId="2497842782" sldId="369"/>
        </pc:sldMkLst>
      </pc:sldChg>
      <pc:sldChg chg="modNotesTx">
        <pc:chgData name="Laura Rivet" userId="d2d95ee161598a08" providerId="LiveId" clId="{9385376B-1C18-489D-8526-289D8E761423}" dt="2025-07-16T13:40:41.395" v="1" actId="20577"/>
        <pc:sldMkLst>
          <pc:docMk/>
          <pc:sldMk cId="1185737883" sldId="3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7BBB8F6-E405-42C4-A831-F1E061673604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2D145E9-D222-4490-9EA8-AA5E14C00A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95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8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52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26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534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i="0" dirty="0">
              <a:latin typeface="Montserrat" panose="00000500000000000000" pitchFamily="2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9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083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311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800" b="0" i="0" dirty="0">
              <a:solidFill>
                <a:srgbClr val="807976"/>
              </a:solidFill>
              <a:effectLst/>
              <a:latin typeface="PT Sans" panose="020B0503020203020204" pitchFamily="34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72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24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92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3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3CC5-1718-34D7-6A13-A5510B500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59311-8465-3C56-A8D5-88215BAA8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1CB8A-8C45-9DDC-E558-3A8C431F0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807976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3AB61-4E8B-356D-0786-05792F223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22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216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GB" sz="1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17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91699" indent="-344011" algn="just"/>
            <a:endParaRPr lang="en-GB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699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27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66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47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679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0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25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8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109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99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="1" i="0" dirty="0">
              <a:solidFill>
                <a:srgbClr val="807976"/>
              </a:solidFill>
              <a:effectLst/>
              <a:latin typeface="PT Sans" panose="020B0503020203020204" pitchFamily="34" charset="0"/>
            </a:endParaRPr>
          </a:p>
          <a:p>
            <a:pPr algn="l"/>
            <a:endParaRPr lang="en-GB" b="0" i="0" dirty="0">
              <a:solidFill>
                <a:srgbClr val="807976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60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877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071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027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2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08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807976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47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1A1F3E"/>
              </a:solidFill>
              <a:effectLst/>
              <a:latin typeface="Aeonik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0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603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145E9-D222-4490-9EA8-AA5E14C00A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6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A64B-7E9B-AA82-9609-832C6F6E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7E1A0-F82C-14CA-6417-E3A3E8624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3C172-D547-DBDA-2554-AF0584B8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2D598-8581-F961-B2F7-696D8804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77639-0280-25FB-5D28-983F7F28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71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2234-07D2-D5FB-63CB-F66C6872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744F7-4968-6BFA-FA3C-9B9A4DA3E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F881-3E31-15F4-9AE7-E2507B7D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99EAB-A167-B593-8200-5776660F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91A3-2B21-B821-A334-26203084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8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842CF-597F-B470-5DFA-B436361EB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D7ACF-FA02-66F8-07DF-64397FC37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8882D-6847-742C-5E2F-8A2DD13B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BD14B-7A4E-B2E9-3984-540B61A8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7790C-E683-A2E8-A67B-DB21988B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3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E5876-4925-8B59-7734-36F5C387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042C-3679-2919-ED5E-4310FCCE7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5778E-47AA-BA91-5B35-5AEBF8A7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104DF-7885-7B45-A7CE-B8211EB4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BB701-98E5-C352-A25B-9B6C9F4D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7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48A0-0D85-AFDC-8782-A259C476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8BF04-42BE-191E-167A-F10BA0423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16585-4E68-7A38-EB08-B9C80E82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B1AAD-2C69-A0B1-A047-AB354B2E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4195C-7700-D785-7787-BA4C13DF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9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1B11-19C4-C4C7-8B62-B628BEED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7378-C2C8-6C6D-EB74-9AFC5F2E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ADC80-2517-E51C-F010-1A130F1A3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D6053-67F3-9E4A-98C4-2BE39AEB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B28B1-2FE6-4B77-910C-6B750B62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7F367-A232-E474-2D97-20C7AB5A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31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1D1D-56CA-D1EE-FC4A-ECB56AC1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22E98-E005-2AF7-AF65-C87F11AA5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8EC53-BCA5-40B5-8CE3-FED3C2D1E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8B887-7AEE-EFD8-3353-9DBF847A7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88844-2F58-5C06-F70D-4FC9BE60F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4E668-C871-8F46-52D7-EC38FF35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D2F8A-BF3E-DB14-F04E-F7CF666A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FAFD7-06DA-9CB9-920F-FEAD8D6E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F4E4-A4A4-133E-D30D-A508EE55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62BA2-41CC-D3D4-5AB8-06698F1B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CF714-2AED-8398-3F9A-8683BCE6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A274B-865D-DB8B-36E0-CB641525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5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DE87A-E642-0CF2-AF7C-FE845119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E8ABF-528A-9A80-0669-59A6FF03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1D7E4-98D7-0F79-429E-D9799A49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6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1DA8-CF48-15E0-FEEF-528FF985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78582-ACFF-DD42-11B6-5BBACADD3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1E12E-7F83-4CE2-D382-E8A75686E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308C5-8BED-C412-797A-447B3F7C5C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516E5-2EB3-DE71-22EB-FFFB6485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86D37-BC1C-9941-B548-E014850F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69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D0D7-F200-F768-E45E-C19B924A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794FC6-0A45-2BED-CB96-97A1E9EB3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F267E-8A82-D7EA-D477-CE55CAB40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36132-08C7-442D-17BA-7B69A2E5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449926-92DC-4CC6-96E5-E617D6AFE092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0D358-4CD4-A5DD-F42B-DD806599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01F27-63ED-E835-A963-BBD0BEC1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EB83D-0F84-462A-A315-362E7A66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58456-4D45-A21E-8E07-3B7EECD8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2CCBA-A3AD-A0FF-35A9-47D541A7B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97A82-B545-35DC-5230-6F04E409C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71738" b="9821"/>
          <a:stretch/>
        </p:blipFill>
        <p:spPr>
          <a:xfrm flipH="1">
            <a:off x="0" y="5915691"/>
            <a:ext cx="3503851" cy="9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kern="1200" spc="300" dirty="0">
          <a:solidFill>
            <a:srgbClr val="050B17"/>
          </a:solidFill>
          <a:latin typeface="Montserrat SemiBold" panose="00000700000000000000" pitchFamily="2" charset="0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lang="en-US" sz="2400" kern="1200" spc="200" dirty="0">
          <a:solidFill>
            <a:srgbClr val="212D3B"/>
          </a:solidFill>
          <a:latin typeface="Montserrat Light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‒"/>
        <a:defRPr lang="en-US" sz="2400" kern="1200" spc="200" dirty="0">
          <a:solidFill>
            <a:srgbClr val="212D3B"/>
          </a:solidFill>
          <a:latin typeface="Montserrat Light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‒"/>
        <a:defRPr lang="en-US" sz="2400" kern="1200" spc="200" dirty="0">
          <a:solidFill>
            <a:srgbClr val="212D3B"/>
          </a:solidFill>
          <a:latin typeface="Montserrat Light"/>
          <a:ea typeface="+mn-ea"/>
          <a:cs typeface="+mn-cs"/>
        </a:defRPr>
      </a:lvl3pPr>
      <a:lvl4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‒"/>
        <a:defRPr lang="en-US" sz="2400" kern="1200" spc="200" dirty="0">
          <a:solidFill>
            <a:srgbClr val="212D3B"/>
          </a:solidFill>
          <a:latin typeface="Montserrat Light"/>
          <a:ea typeface="+mn-ea"/>
          <a:cs typeface="+mn-cs"/>
        </a:defRPr>
      </a:lvl4pPr>
      <a:lvl5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‒"/>
        <a:defRPr lang="en-GB" sz="2400" kern="1200" spc="200" dirty="0">
          <a:solidFill>
            <a:srgbClr val="212D3B"/>
          </a:solidFill>
          <a:latin typeface="Montserrat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resources.workable.com/stories-and-insights/how-to-be-good-interviewer" TargetMode="External"/><Relationship Id="rId13" Type="http://schemas.openxmlformats.org/officeDocument/2006/relationships/hyperlink" Target="https://www.cultureamp.com/blog/redefining-the-manager" TargetMode="External"/><Relationship Id="rId18" Type="http://schemas.openxmlformats.org/officeDocument/2006/relationships/image" Target="../media/image4.png"/><Relationship Id="rId3" Type="http://schemas.openxmlformats.org/officeDocument/2006/relationships/hyperlink" Target="https://www.acas.org.uk/recruitment-checklist-template" TargetMode="External"/><Relationship Id="rId7" Type="http://schemas.openxmlformats.org/officeDocument/2006/relationships/hyperlink" Target="https://www.nhsemployers.org/publications/nhs-job-evaluation-handbook" TargetMode="External"/><Relationship Id="rId12" Type="http://schemas.openxmlformats.org/officeDocument/2006/relationships/hyperlink" Target="https://www.cultureamp.com/resources/all-ebooks/a-guide-to-1-on-1-meetings" TargetMode="External"/><Relationship Id="rId17" Type="http://schemas.openxmlformats.org/officeDocument/2006/relationships/hyperlink" Target="https://www.nhsemployers.org/system/files/media/VBR-Behaviour-framework_0.pdf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s://www.imperial.ac.uk/media/imperial-college/administration-and-support-services/hr/public/values/1-Values_Behaviours-Framework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as.org.uk/sites/default/files/2021-03/job-evaluation-considerations-and-risks-advisory-booklet.pdf" TargetMode="External"/><Relationship Id="rId11" Type="http://schemas.openxmlformats.org/officeDocument/2006/relationships/hyperlink" Target="https://www.acas.org.uk/sites/default/files/inline-files/Induction-checklist.docx" TargetMode="External"/><Relationship Id="rId5" Type="http://schemas.openxmlformats.org/officeDocument/2006/relationships/hyperlink" Target="https://d.docs.live.net/Desktop/SMART%20objective%20setting%20and%20template.docx" TargetMode="External"/><Relationship Id="rId15" Type="http://schemas.openxmlformats.org/officeDocument/2006/relationships/hyperlink" Target="https://d.docs.live.net/d2d95ee161598a08/L4USY/1.%20Laura%20Rivet%20HR/Templates/Daniel%20Barnett%202023/Absence%20policy%202023.pdf" TargetMode="External"/><Relationship Id="rId10" Type="http://schemas.openxmlformats.org/officeDocument/2006/relationships/hyperlink" Target="https://www.acas.org.uk/templates-for-employers" TargetMode="External"/><Relationship Id="rId19" Type="http://schemas.openxmlformats.org/officeDocument/2006/relationships/image" Target="../media/image5.svg"/><Relationship Id="rId4" Type="http://schemas.openxmlformats.org/officeDocument/2006/relationships/hyperlink" Target="https://d.docs.live.net/Desktop/Job-description%20template.docx" TargetMode="External"/><Relationship Id="rId9" Type="http://schemas.openxmlformats.org/officeDocument/2006/relationships/hyperlink" Target="https://www.hee.nhs.uk/sites/default/files/documents/VBR_Framework%20March%202016.pdf" TargetMode="External"/><Relationship Id="rId14" Type="http://schemas.openxmlformats.org/officeDocument/2006/relationships/hyperlink" Target="https://templatelab.com/performance-improvement-pl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5A23F4-E4F2-7CB0-533A-DE89A2E1A2A4}"/>
              </a:ext>
            </a:extLst>
          </p:cNvPr>
          <p:cNvSpPr txBox="1">
            <a:spLocks/>
          </p:cNvSpPr>
          <p:nvPr/>
        </p:nvSpPr>
        <p:spPr>
          <a:xfrm>
            <a:off x="1184800" y="2125487"/>
            <a:ext cx="9144000" cy="2607025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latin typeface="Montserrat SemiBold" panose="00000700000000000000" pitchFamily="2" charset="0"/>
              </a:rPr>
              <a:t>Championing Good People Practices</a:t>
            </a:r>
          </a:p>
          <a:p>
            <a:pPr algn="l"/>
            <a:r>
              <a:rPr lang="en-US" sz="1600" b="1" dirty="0">
                <a:latin typeface="Montserrat SemiBold" panose="00000700000000000000" pitchFamily="2" charset="0"/>
              </a:rPr>
              <a:t>21 July 2025</a:t>
            </a:r>
            <a:endParaRPr lang="en-US" sz="2900" b="1" dirty="0">
              <a:latin typeface="Montserrat" panose="00000500000000000000" pitchFamily="2" charset="0"/>
            </a:endParaRPr>
          </a:p>
          <a:p>
            <a:pPr algn="l"/>
            <a:endParaRPr lang="en-US" sz="2100" b="1" dirty="0">
              <a:latin typeface="Montserrat" panose="00000500000000000000" pitchFamily="2" charset="0"/>
            </a:endParaRPr>
          </a:p>
          <a:p>
            <a:pPr algn="l"/>
            <a:endParaRPr lang="en-US" sz="2100" b="1" dirty="0">
              <a:latin typeface="Montserrat" panose="00000500000000000000" pitchFamily="2" charset="0"/>
            </a:endParaRPr>
          </a:p>
          <a:p>
            <a:pPr algn="l"/>
            <a:r>
              <a:rPr lang="en-US" sz="2900" dirty="0">
                <a:latin typeface="Montserrat SemiBold" panose="00000700000000000000" pitchFamily="2" charset="0"/>
              </a:rPr>
              <a:t>Laura Rivet </a:t>
            </a:r>
            <a:br>
              <a:rPr lang="en-GB" sz="2100" b="1" dirty="0">
                <a:latin typeface="Montserrat" panose="00000500000000000000" pitchFamily="2" charset="0"/>
              </a:rPr>
            </a:br>
            <a:r>
              <a:rPr lang="en-GB" sz="2100" dirty="0">
                <a:latin typeface="Montserrat Light" panose="00000400000000000000" pitchFamily="2" charset="0"/>
              </a:rPr>
              <a:t>HR Consultant and Associate with Rebekah Giffney Consulting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6C76F-6792-01D7-0F31-20834AB4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734" y="5473529"/>
            <a:ext cx="1075945" cy="10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6B3CB-A30E-9A08-8730-7EB205A6B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12046" r="3276" b="71916"/>
          <a:stretch/>
        </p:blipFill>
        <p:spPr>
          <a:xfrm>
            <a:off x="7467600" y="0"/>
            <a:ext cx="4724400" cy="1714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47DAB-2616-3D07-5C70-CFC054471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71738" b="9821"/>
          <a:stretch/>
        </p:blipFill>
        <p:spPr>
          <a:xfrm flipH="1">
            <a:off x="0" y="4895850"/>
            <a:ext cx="72580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5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2AF4-76BC-65C3-662B-1D8573C0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EED8-C78D-6CFE-E88E-060C41E52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Montserrat" panose="00000500000000000000" pitchFamily="2" charset="0"/>
              </a:rPr>
              <a:t>Templates – ACAS templates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4BD7C-8C9C-876E-7DA6-76BF5121FB4F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24E17-F164-1B3B-38CE-CCF6EF1CAE07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E07ADC-7CC0-46C1-5A03-526F506E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7" y="2300616"/>
            <a:ext cx="9929426" cy="3763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CF50092-2469-78FF-FEE3-4A2563A06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1017" y="5513976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2AF4-76BC-65C3-662B-1D8573C0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Recruitment poll – </a:t>
            </a:r>
            <a:r>
              <a:rPr lang="en-GB" err="1"/>
              <a:t>Mentimeter</a:t>
            </a:r>
            <a:r>
              <a:rPr lang="en-GB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4BD7C-8C9C-876E-7DA6-76BF5121FB4F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24E17-F164-1B3B-38CE-CCF6EF1CAE07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2DD4A4-D4BA-8A80-A92F-72A8ECD4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24" y="2016905"/>
            <a:ext cx="4935383" cy="2824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27F88F-7784-D9F2-4DE1-4FD334F20B20}"/>
              </a:ext>
            </a:extLst>
          </p:cNvPr>
          <p:cNvSpPr txBox="1"/>
          <p:nvPr/>
        </p:nvSpPr>
        <p:spPr>
          <a:xfrm>
            <a:off x="838200" y="2274837"/>
            <a:ext cx="5191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spc="100">
                <a:latin typeface="Montserrat" panose="00000500000000000000" pitchFamily="2" charset="0"/>
              </a:rPr>
              <a:t>What is the most challenging aspect of recruitment?</a:t>
            </a:r>
          </a:p>
          <a:p>
            <a:pPr algn="ctr"/>
            <a:endParaRPr lang="en-GB" sz="2400" i="1" spc="100">
              <a:latin typeface="Montserrat" panose="00000500000000000000" pitchFamily="2" charset="0"/>
            </a:endParaRPr>
          </a:p>
          <a:p>
            <a:r>
              <a:rPr lang="en-GB" sz="2400" i="1" spc="100">
                <a:latin typeface="Montserrat" panose="00000500000000000000" pitchFamily="2" charset="0"/>
              </a:rPr>
              <a:t>Which platform is the most effective in attracting quality candidates?</a:t>
            </a:r>
          </a:p>
        </p:txBody>
      </p:sp>
    </p:spTree>
    <p:extLst>
      <p:ext uri="{BB962C8B-B14F-4D97-AF65-F5344CB8AC3E}">
        <p14:creationId xmlns:p14="http://schemas.microsoft.com/office/powerpoint/2010/main" val="292163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FA3DD8D0-4834-6ABD-6493-076D43EB8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r="35819"/>
          <a:stretch/>
        </p:blipFill>
        <p:spPr bwMode="auto">
          <a:xfrm>
            <a:off x="8460448" y="-1"/>
            <a:ext cx="373155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D1883-3A23-06FB-AC93-8A2EFC035FA3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65FA89-E894-2DAB-E8E8-6F70F761080A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C936CF56-6596-FA3E-5F4D-32FA594B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Induction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4193D5-FB95-9CE5-6B77-941CAC6E7524}"/>
              </a:ext>
            </a:extLst>
          </p:cNvPr>
          <p:cNvSpPr txBox="1">
            <a:spLocks/>
          </p:cNvSpPr>
          <p:nvPr/>
        </p:nvSpPr>
        <p:spPr>
          <a:xfrm>
            <a:off x="838199" y="1799662"/>
            <a:ext cx="71988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Montserrat SemiBold" panose="00000700000000000000" pitchFamily="2" charset="0"/>
              </a:rPr>
              <a:t>Induction checklist</a:t>
            </a:r>
          </a:p>
          <a:p>
            <a:endParaRPr lang="en-GB" dirty="0">
              <a:latin typeface="Montserrat SemiBold" panose="00000700000000000000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First day – first impression, welcome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First week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First month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First 3/6/12 months</a:t>
            </a:r>
          </a:p>
        </p:txBody>
      </p:sp>
      <p:pic>
        <p:nvPicPr>
          <p:cNvPr id="4098" name="Picture 2" descr="Welcome against notepad on desk">
            <a:extLst>
              <a:ext uri="{FF2B5EF4-FFF2-40B4-BE49-F238E27FC236}">
                <a16:creationId xmlns:a16="http://schemas.microsoft.com/office/drawing/2014/main" id="{38ED4916-B8A2-25D4-D9C3-DA64CE8FA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85" r="5805" b="261"/>
          <a:stretch/>
        </p:blipFill>
        <p:spPr bwMode="auto">
          <a:xfrm>
            <a:off x="937418" y="-8264767"/>
            <a:ext cx="3908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2FC7526-A735-2137-095D-7C39AC884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2264F809-17EC-9365-CC2B-315E17931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-15532" r="8895"/>
          <a:stretch/>
        </p:blipFill>
        <p:spPr bwMode="auto">
          <a:xfrm>
            <a:off x="8484511" y="0"/>
            <a:ext cx="3726191" cy="6858000"/>
          </a:xfrm>
          <a:prstGeom prst="rect">
            <a:avLst/>
          </a:prstGeom>
          <a:solidFill>
            <a:srgbClr val="97CDCD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07119-491F-A0EB-604B-56C35A57EEE2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4E9E34-920C-E864-62F6-4A718382D10F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3DE2F4E-581C-1503-7EAB-07A50335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Probationary periods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4B4F39-C2C4-390C-093D-B1211B401FD4}"/>
              </a:ext>
            </a:extLst>
          </p:cNvPr>
          <p:cNvGrpSpPr/>
          <p:nvPr/>
        </p:nvGrpSpPr>
        <p:grpSpPr>
          <a:xfrm>
            <a:off x="937418" y="4436715"/>
            <a:ext cx="5608806" cy="1614916"/>
            <a:chOff x="937418" y="4436715"/>
            <a:chExt cx="5608806" cy="1614916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B28248-B425-0E11-291A-0F080EE5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4092" y="4436715"/>
              <a:ext cx="2822132" cy="16149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023940-EA26-5755-7F8D-2B37A4BE54DB}"/>
                </a:ext>
              </a:extLst>
            </p:cNvPr>
            <p:cNvSpPr txBox="1"/>
            <p:nvPr/>
          </p:nvSpPr>
          <p:spPr>
            <a:xfrm>
              <a:off x="937418" y="4828674"/>
              <a:ext cx="28534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spc="100">
                  <a:latin typeface="Montserrat" panose="00000500000000000000" pitchFamily="2" charset="0"/>
                </a:rPr>
                <a:t>What do you have in place?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12510D-5C3E-85C2-C1C3-369606697A41}"/>
              </a:ext>
            </a:extLst>
          </p:cNvPr>
          <p:cNvSpPr txBox="1">
            <a:spLocks/>
          </p:cNvSpPr>
          <p:nvPr/>
        </p:nvSpPr>
        <p:spPr>
          <a:xfrm>
            <a:off x="838200" y="1799662"/>
            <a:ext cx="6057900" cy="3029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Two-way approach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Assessing suitability in the first </a:t>
            </a:r>
            <a:br>
              <a:rPr lang="en-GB" sz="2200">
                <a:latin typeface="Montserrat" panose="00000500000000000000" pitchFamily="2" charset="0"/>
              </a:rPr>
            </a:br>
            <a:r>
              <a:rPr lang="en-GB" sz="2200">
                <a:latin typeface="Montserrat" panose="00000500000000000000" pitchFamily="2" charset="0"/>
              </a:rPr>
              <a:t>3-6 months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Opportunity for regular feedback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Address issues early 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Can be extended</a:t>
            </a:r>
          </a:p>
        </p:txBody>
      </p:sp>
    </p:spTree>
    <p:extLst>
      <p:ext uri="{BB962C8B-B14F-4D97-AF65-F5344CB8AC3E}">
        <p14:creationId xmlns:p14="http://schemas.microsoft.com/office/powerpoint/2010/main" val="35460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33FF724-7148-FE79-B639-2B1C50120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5941" r="14058" b="9030"/>
          <a:stretch/>
        </p:blipFill>
        <p:spPr bwMode="auto">
          <a:xfrm>
            <a:off x="8484511" y="0"/>
            <a:ext cx="3726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C6634-2FCE-1785-D8C4-F6B285F3B2F4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A59971-AF1F-89AC-1337-A1889F04D79A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34A1EF5-F650-EC25-EF7A-32E41DEF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Contracts of employment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82A1CA4-5A1C-5F6A-7AC3-44CA790EB652}"/>
              </a:ext>
            </a:extLst>
          </p:cNvPr>
          <p:cNvSpPr txBox="1">
            <a:spLocks/>
          </p:cNvSpPr>
          <p:nvPr/>
        </p:nvSpPr>
        <p:spPr>
          <a:xfrm>
            <a:off x="937418" y="16980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39D86BD-5FF9-F29F-2B1D-8776EEA04471}"/>
              </a:ext>
            </a:extLst>
          </p:cNvPr>
          <p:cNvSpPr txBox="1">
            <a:spLocks/>
          </p:cNvSpPr>
          <p:nvPr/>
        </p:nvSpPr>
        <p:spPr>
          <a:xfrm>
            <a:off x="1154867" y="-451606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677BE0-74A0-967C-187B-B500DB4B81AA}"/>
              </a:ext>
            </a:extLst>
          </p:cNvPr>
          <p:cNvSpPr txBox="1">
            <a:spLocks/>
          </p:cNvSpPr>
          <p:nvPr/>
        </p:nvSpPr>
        <p:spPr>
          <a:xfrm>
            <a:off x="838200" y="1799662"/>
            <a:ext cx="5835316" cy="175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Legal compliance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Clear and concise language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Essential contract </a:t>
            </a:r>
            <a:r>
              <a:rPr lang="en-GB">
                <a:solidFill>
                  <a:schemeClr val="tx1"/>
                </a:solidFill>
                <a:latin typeface="Montserrat" panose="00000500000000000000" pitchFamily="2" charset="0"/>
              </a:rPr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11738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7F47D6-3CD5-B0AD-840D-998FD459B6E0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9F9912-1EB7-76F1-AC4B-69CC84438311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6D010FA-8F54-9CD6-3E3E-C9E84B5C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Managing personnel data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4DCA653-8C13-44D0-FB4B-D87ADB04B510}"/>
              </a:ext>
            </a:extLst>
          </p:cNvPr>
          <p:cNvSpPr txBox="1">
            <a:spLocks/>
          </p:cNvSpPr>
          <p:nvPr/>
        </p:nvSpPr>
        <p:spPr>
          <a:xfrm>
            <a:off x="1338471" y="-3986213"/>
            <a:ext cx="54473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2DB579-F0F9-FE6D-A062-8BCA92FA8DF3}"/>
              </a:ext>
            </a:extLst>
          </p:cNvPr>
          <p:cNvSpPr txBox="1">
            <a:spLocks/>
          </p:cNvSpPr>
          <p:nvPr/>
        </p:nvSpPr>
        <p:spPr>
          <a:xfrm>
            <a:off x="838200" y="1799662"/>
            <a:ext cx="10153650" cy="302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Required to have a data protection policy in place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A named person responsible for the processing of data within the business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GDPR compliant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7B1D3-CDA3-F7A7-50A2-A2524B4A8D93}"/>
              </a:ext>
            </a:extLst>
          </p:cNvPr>
          <p:cNvSpPr/>
          <p:nvPr/>
        </p:nvSpPr>
        <p:spPr>
          <a:xfrm>
            <a:off x="910122" y="3940803"/>
            <a:ext cx="1801035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Lawful basis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900F35-8088-F66E-9942-3BA2C116A7A0}"/>
              </a:ext>
            </a:extLst>
          </p:cNvPr>
          <p:cNvSpPr/>
          <p:nvPr/>
        </p:nvSpPr>
        <p:spPr>
          <a:xfrm>
            <a:off x="2935997" y="3940803"/>
            <a:ext cx="3942831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Data minimisation and purpose limitation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ED398B-1B1F-AAF1-68D7-E3F1D3C49402}"/>
              </a:ext>
            </a:extLst>
          </p:cNvPr>
          <p:cNvSpPr/>
          <p:nvPr/>
        </p:nvSpPr>
        <p:spPr>
          <a:xfrm>
            <a:off x="7075607" y="3940803"/>
            <a:ext cx="1836564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Individual rights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024EBB-A018-188A-5159-2B2EB5A03114}"/>
              </a:ext>
            </a:extLst>
          </p:cNvPr>
          <p:cNvSpPr/>
          <p:nvPr/>
        </p:nvSpPr>
        <p:spPr>
          <a:xfrm>
            <a:off x="916447" y="4912831"/>
            <a:ext cx="3159026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Data security and confidentiality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CF6C12-D5C3-DDFE-C316-847D11D160DB}"/>
              </a:ext>
            </a:extLst>
          </p:cNvPr>
          <p:cNvSpPr/>
          <p:nvPr/>
        </p:nvSpPr>
        <p:spPr>
          <a:xfrm>
            <a:off x="4319866" y="4912831"/>
            <a:ext cx="3661101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Data transfers and third party processing</a:t>
            </a:r>
          </a:p>
        </p:txBody>
      </p:sp>
    </p:spTree>
    <p:extLst>
      <p:ext uri="{BB962C8B-B14F-4D97-AF65-F5344CB8AC3E}">
        <p14:creationId xmlns:p14="http://schemas.microsoft.com/office/powerpoint/2010/main" val="41230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7F47D6-3CD5-B0AD-840D-998FD459B6E0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9F9912-1EB7-76F1-AC4B-69CC84438311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6D010FA-8F54-9CD6-3E3E-C9E84B5C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HR systems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DE4A40-E914-94A5-6800-14896D1F2D6F}"/>
              </a:ext>
            </a:extLst>
          </p:cNvPr>
          <p:cNvGrpSpPr/>
          <p:nvPr/>
        </p:nvGrpSpPr>
        <p:grpSpPr>
          <a:xfrm>
            <a:off x="838200" y="1460382"/>
            <a:ext cx="7795931" cy="1962152"/>
            <a:chOff x="838200" y="3793269"/>
            <a:chExt cx="7795931" cy="1962152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53C92AC-399A-656C-2D5F-A9D88E938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5190" y="3793269"/>
              <a:ext cx="3428941" cy="19621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B44291-E57C-6A40-342F-B4138A9CD483}"/>
                </a:ext>
              </a:extLst>
            </p:cNvPr>
            <p:cNvSpPr txBox="1"/>
            <p:nvPr/>
          </p:nvSpPr>
          <p:spPr>
            <a:xfrm>
              <a:off x="838200" y="4455081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>
                  <a:latin typeface="Montserrat" panose="00000500000000000000" pitchFamily="2" charset="0"/>
                </a:rPr>
                <a:t>What system do you use to manage HR data?</a:t>
              </a:r>
              <a:endParaRPr lang="en-GB"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2A8972D-CC4E-AAB3-279E-3D8A4DAFF7CF}"/>
              </a:ext>
            </a:extLst>
          </p:cNvPr>
          <p:cNvSpPr/>
          <p:nvPr/>
        </p:nvSpPr>
        <p:spPr>
          <a:xfrm>
            <a:off x="944253" y="3868904"/>
            <a:ext cx="3024000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Streamlined </a:t>
            </a:r>
            <a:b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HR processes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E2617-0BB0-5DD5-A10F-BF0988F7DFC7}"/>
              </a:ext>
            </a:extLst>
          </p:cNvPr>
          <p:cNvSpPr/>
          <p:nvPr/>
        </p:nvSpPr>
        <p:spPr>
          <a:xfrm>
            <a:off x="4169314" y="3868904"/>
            <a:ext cx="3024000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Efficient 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F3948-4B22-8BD5-B1D8-BC9F2C7EC91E}"/>
              </a:ext>
            </a:extLst>
          </p:cNvPr>
          <p:cNvSpPr/>
          <p:nvPr/>
        </p:nvSpPr>
        <p:spPr>
          <a:xfrm>
            <a:off x="7394375" y="3868904"/>
            <a:ext cx="3024000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Employee </a:t>
            </a:r>
            <a:b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self service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5BCB88-5941-8AA4-79A1-97124247B2F4}"/>
              </a:ext>
            </a:extLst>
          </p:cNvPr>
          <p:cNvSpPr/>
          <p:nvPr/>
        </p:nvSpPr>
        <p:spPr>
          <a:xfrm>
            <a:off x="944253" y="4840932"/>
            <a:ext cx="3024000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Reporting </a:t>
            </a:r>
            <a:b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and analytics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054B28-1FCE-4E9A-B12E-EA1FAD704A69}"/>
              </a:ext>
            </a:extLst>
          </p:cNvPr>
          <p:cNvSpPr/>
          <p:nvPr/>
        </p:nvSpPr>
        <p:spPr>
          <a:xfrm>
            <a:off x="4169314" y="4840932"/>
            <a:ext cx="3024000" cy="792000"/>
          </a:xfrm>
          <a:prstGeom prst="rect">
            <a:avLst/>
          </a:prstGeom>
          <a:solidFill>
            <a:srgbClr val="FBFBFB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spc="200">
                <a:solidFill>
                  <a:schemeClr val="tx1"/>
                </a:solidFill>
                <a:latin typeface="Montserrat" panose="00000500000000000000" pitchFamily="2" charset="0"/>
              </a:rPr>
              <a:t>Compliance with employment law</a:t>
            </a:r>
          </a:p>
        </p:txBody>
      </p:sp>
    </p:spTree>
    <p:extLst>
      <p:ext uri="{BB962C8B-B14F-4D97-AF65-F5344CB8AC3E}">
        <p14:creationId xmlns:p14="http://schemas.microsoft.com/office/powerpoint/2010/main" val="24427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7DCE-1566-F842-26CE-1C581045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Taking stock - </a:t>
            </a:r>
            <a:r>
              <a:rPr lang="en-GB" err="1"/>
              <a:t>Mentimeter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2E9E-FBF9-5EA8-D1C7-F59B8895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Montserrat" panose="00000500000000000000" pitchFamily="2" charset="0"/>
            </a:endParaRPr>
          </a:p>
          <a:p>
            <a:endParaRPr lang="en-GB">
              <a:latin typeface="Montserrat" panose="00000500000000000000" pitchFamily="2" charset="0"/>
            </a:endParaRPr>
          </a:p>
          <a:p>
            <a:pPr marL="457200" lvl="1" indent="0">
              <a:buNone/>
            </a:pPr>
            <a:endParaRPr lang="en-GB">
              <a:latin typeface="Montserrat" panose="00000500000000000000" pitchFamily="2" charset="0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BA8F2-C18D-324A-FB27-FA62174A4599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5F5C5E-B8C6-D0E9-379B-BA5AE2BD801D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8C8FED-B828-DE4B-3779-6470BF2D13C5}"/>
              </a:ext>
            </a:extLst>
          </p:cNvPr>
          <p:cNvSpPr txBox="1"/>
          <p:nvPr/>
        </p:nvSpPr>
        <p:spPr>
          <a:xfrm>
            <a:off x="5953357" y="-3041411"/>
            <a:ext cx="519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>
              <a:latin typeface="Montserrat" panose="00000500000000000000" pitchFamily="2" charset="0"/>
            </a:endParaRPr>
          </a:p>
          <a:p>
            <a:endParaRPr lang="en-GB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522DF8-F0BC-8D79-E638-7DD1A778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24" y="2016905"/>
            <a:ext cx="4935383" cy="2824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D69BA-89D4-54CE-5258-D98E9D53A059}"/>
              </a:ext>
            </a:extLst>
          </p:cNvPr>
          <p:cNvSpPr txBox="1"/>
          <p:nvPr/>
        </p:nvSpPr>
        <p:spPr>
          <a:xfrm>
            <a:off x="838200" y="2274837"/>
            <a:ext cx="5191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spc="100" dirty="0">
                <a:latin typeface="Montserrat" panose="00000500000000000000" pitchFamily="2" charset="0"/>
              </a:rPr>
              <a:t>Where do you feel your workplace is with the areas discussed so far?</a:t>
            </a:r>
          </a:p>
          <a:p>
            <a:endParaRPr lang="en-GB" sz="2400" i="1" spc="100" dirty="0">
              <a:latin typeface="Montserrat" panose="00000500000000000000" pitchFamily="2" charset="0"/>
            </a:endParaRPr>
          </a:p>
          <a:p>
            <a:r>
              <a:rPr lang="en-GB" sz="2400" i="1" spc="100" dirty="0">
                <a:latin typeface="Montserrat" panose="00000500000000000000" pitchFamily="2" charset="0"/>
              </a:rPr>
              <a:t>1 – nothing in place</a:t>
            </a:r>
          </a:p>
          <a:p>
            <a:r>
              <a:rPr lang="en-GB" sz="2400" i="1" spc="100" dirty="0">
                <a:latin typeface="Montserrat" panose="00000500000000000000" pitchFamily="2" charset="0"/>
              </a:rPr>
              <a:t>10 – everything in place</a:t>
            </a:r>
          </a:p>
        </p:txBody>
      </p:sp>
    </p:spTree>
    <p:extLst>
      <p:ext uri="{BB962C8B-B14F-4D97-AF65-F5344CB8AC3E}">
        <p14:creationId xmlns:p14="http://schemas.microsoft.com/office/powerpoint/2010/main" val="60541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F9156-9E1A-483C-E93E-B1AE2ABA6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AC9921-D778-8067-5238-B6D734D0ED61}"/>
              </a:ext>
            </a:extLst>
          </p:cNvPr>
          <p:cNvSpPr/>
          <p:nvPr/>
        </p:nvSpPr>
        <p:spPr>
          <a:xfrm>
            <a:off x="0" y="837821"/>
            <a:ext cx="6896100" cy="13719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E4F66-955E-DF18-E594-C2790133EE6A}"/>
              </a:ext>
            </a:extLst>
          </p:cNvPr>
          <p:cNvSpPr txBox="1"/>
          <p:nvPr/>
        </p:nvSpPr>
        <p:spPr>
          <a:xfrm>
            <a:off x="487575" y="1139086"/>
            <a:ext cx="6213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latin typeface="Montserrat SemiBold" panose="00000700000000000000" pitchFamily="2" charset="0"/>
              </a:rPr>
              <a:t>Setting expectations</a:t>
            </a:r>
          </a:p>
        </p:txBody>
      </p:sp>
    </p:spTree>
    <p:extLst>
      <p:ext uri="{BB962C8B-B14F-4D97-AF65-F5344CB8AC3E}">
        <p14:creationId xmlns:p14="http://schemas.microsoft.com/office/powerpoint/2010/main" val="264134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0EEA-C1F9-FE46-DAB4-D096368F8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473"/>
            <a:ext cx="5257800" cy="3997301"/>
          </a:xfrm>
        </p:spPr>
        <p:txBody>
          <a:bodyPr numCol="1">
            <a:normAutofit/>
          </a:bodyPr>
          <a:lstStyle/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One-to-one meetings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Relationship building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Expectation setting</a:t>
            </a:r>
          </a:p>
          <a:p>
            <a:pPr lvl="1">
              <a:lnSpc>
                <a:spcPct val="100000"/>
              </a:lnSpc>
            </a:pPr>
            <a:endParaRPr lang="en-GB">
              <a:latin typeface="Montserrat" panose="00000500000000000000" pitchFamily="2" charset="0"/>
            </a:endParaRPr>
          </a:p>
          <a:p>
            <a:pPr lvl="1">
              <a:lnSpc>
                <a:spcPct val="100000"/>
              </a:lnSpc>
            </a:pPr>
            <a:endParaRPr lang="en-GB">
              <a:latin typeface="Montserrat" panose="00000500000000000000" pitchFamily="2" charset="0"/>
            </a:endParaRPr>
          </a:p>
          <a:p>
            <a:pPr lvl="1">
              <a:lnSpc>
                <a:spcPct val="100000"/>
              </a:lnSpc>
            </a:pPr>
            <a:endParaRPr lang="en-GB"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endParaRPr lang="en-GB" b="1"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endParaRPr lang="en-GB" b="1">
              <a:latin typeface="Montserrat" panose="00000500000000000000" pitchFamily="2" charset="0"/>
            </a:endParaRPr>
          </a:p>
          <a:p>
            <a:pPr lvl="1">
              <a:lnSpc>
                <a:spcPct val="100000"/>
              </a:lnSpc>
            </a:pPr>
            <a:endParaRPr lang="en-GB">
              <a:latin typeface="Montserrat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58E6B-8293-9A29-4435-28A446A08B94}"/>
              </a:ext>
            </a:extLst>
          </p:cNvPr>
          <p:cNvSpPr txBox="1"/>
          <p:nvPr/>
        </p:nvSpPr>
        <p:spPr>
          <a:xfrm>
            <a:off x="838200" y="80715"/>
            <a:ext cx="1809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Setting expectations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B259A8-AEF4-BF77-8BEB-6466DAC28C29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548000" cy="0"/>
          </a:xfrm>
          <a:prstGeom prst="line">
            <a:avLst/>
          </a:prstGeom>
          <a:ln w="12700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C064E0CC-F1D4-F803-E376-4ACBDA14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4074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Line manager and employee relationship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495D6EE-2D0D-3F0C-1B15-E40ACDFD1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16571"/>
          <a:stretch/>
        </p:blipFill>
        <p:spPr bwMode="auto">
          <a:xfrm>
            <a:off x="8484511" y="0"/>
            <a:ext cx="3726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4C6E92-C57F-822A-97F3-2E3BCDC50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8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25E37-FD93-5E5A-6ECA-4BB9F8A9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DA52B30-438B-56E0-6083-004B9FF34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128" y="5451687"/>
            <a:ext cx="493218" cy="404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A50B7-EAC4-9782-30BC-80A6858C8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82" y="427291"/>
            <a:ext cx="5862395" cy="3675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F1723-CACD-1234-CCAF-D6D5C6C12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680" y="3680738"/>
            <a:ext cx="7406640" cy="3074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26045-8575-E623-8E39-46BF7357C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92" y="1639816"/>
            <a:ext cx="2818953" cy="1250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C0398-35CF-0E2F-78F8-45E7312B6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528"/>
            <a:ext cx="5445122" cy="14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3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gears on a blue surface&#10;&#10;Description automatically generated with medium confidence">
            <a:extLst>
              <a:ext uri="{FF2B5EF4-FFF2-40B4-BE49-F238E27FC236}">
                <a16:creationId xmlns:a16="http://schemas.microsoft.com/office/drawing/2014/main" id="{A584E363-EAB6-EC96-BE40-546170790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4" b="3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0EEA-C1F9-FE46-DAB4-D096368F8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4594307"/>
            <a:ext cx="10515600" cy="4351338"/>
          </a:xfrm>
        </p:spPr>
        <p:txBody>
          <a:bodyPr numCol="1">
            <a:normAutofit/>
          </a:bodyPr>
          <a:lstStyle/>
          <a:p>
            <a:pPr lvl="1"/>
            <a:endParaRPr lang="en-GB">
              <a:latin typeface="Montserrat" panose="00000500000000000000" pitchFamily="2" charset="0"/>
            </a:endParaRPr>
          </a:p>
          <a:p>
            <a:pPr marL="0" lvl="1" indent="0">
              <a:buNone/>
            </a:pPr>
            <a:endParaRPr lang="en-GB">
              <a:latin typeface="Montserrat" panose="00000500000000000000" pitchFamily="2" charset="0"/>
            </a:endParaRPr>
          </a:p>
          <a:p>
            <a:pPr lvl="1"/>
            <a:endParaRPr lang="en-GB">
              <a:latin typeface="Montserrat" panose="00000500000000000000" pitchFamily="2" charset="0"/>
            </a:endParaRPr>
          </a:p>
          <a:p>
            <a:pPr lvl="1"/>
            <a:endParaRPr lang="en-GB">
              <a:latin typeface="Montserrat" panose="00000500000000000000" pitchFamily="2" charset="0"/>
            </a:endParaRPr>
          </a:p>
          <a:p>
            <a:pPr lvl="1"/>
            <a:endParaRPr lang="en-GB">
              <a:latin typeface="Montserrat" panose="00000500000000000000" pitchFamily="2" charset="0"/>
            </a:endParaRPr>
          </a:p>
          <a:p>
            <a:endParaRPr lang="en-GB" b="1">
              <a:latin typeface="Montserrat" panose="00000500000000000000" pitchFamily="2" charset="0"/>
            </a:endParaRPr>
          </a:p>
          <a:p>
            <a:endParaRPr lang="en-GB" b="1">
              <a:latin typeface="Montserrat" panose="00000500000000000000" pitchFamily="2" charset="0"/>
            </a:endParaRPr>
          </a:p>
          <a:p>
            <a:pPr lvl="1"/>
            <a:endParaRPr lang="en-GB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GB">
              <a:latin typeface="Montserrat" panose="00000500000000000000" pitchFamily="2" charset="0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58E6B-8293-9A29-4435-28A446A08B94}"/>
              </a:ext>
            </a:extLst>
          </p:cNvPr>
          <p:cNvSpPr txBox="1"/>
          <p:nvPr/>
        </p:nvSpPr>
        <p:spPr>
          <a:xfrm>
            <a:off x="838200" y="80715"/>
            <a:ext cx="1809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latin typeface="Montserrat Light" panose="00000400000000000000" pitchFamily="2" charset="0"/>
              </a:rPr>
              <a:t>Setting expectations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B259A8-AEF4-BF77-8BEB-6466DAC28C29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548000" cy="0"/>
          </a:xfrm>
          <a:prstGeom prst="line">
            <a:avLst/>
          </a:prstGeom>
          <a:ln w="12700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C064E0CC-F1D4-F803-E376-4ACBDA14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630"/>
            <a:ext cx="10515600" cy="1325563"/>
          </a:xfrm>
        </p:spPr>
        <p:txBody>
          <a:bodyPr/>
          <a:lstStyle/>
          <a:p>
            <a:r>
              <a:rPr lang="en-GB"/>
              <a:t>Line manager and employee relationship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00D2E4-605A-66A2-A629-8239A74532FD}"/>
              </a:ext>
            </a:extLst>
          </p:cNvPr>
          <p:cNvSpPr txBox="1">
            <a:spLocks/>
          </p:cNvSpPr>
          <p:nvPr/>
        </p:nvSpPr>
        <p:spPr>
          <a:xfrm>
            <a:off x="838199" y="2275912"/>
            <a:ext cx="6974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Montserrat SemiBold" panose="00000700000000000000" pitchFamily="2" charset="0"/>
              </a:rPr>
              <a:t>What sort of manager are you?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The empath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The fire extinguisher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The hype person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21480C-3B5D-7242-A807-80DE4F67B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0EEA-C1F9-FE46-DAB4-D096368F8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68" y="-4797951"/>
            <a:ext cx="10515600" cy="4351338"/>
          </a:xfrm>
        </p:spPr>
        <p:txBody>
          <a:bodyPr>
            <a:normAutofit/>
          </a:bodyPr>
          <a:lstStyle/>
          <a:p>
            <a:endParaRPr lang="en-GB">
              <a:latin typeface="Montserrat" panose="00000500000000000000" pitchFamily="2" charset="0"/>
            </a:endParaRPr>
          </a:p>
          <a:p>
            <a:pPr marL="457200" lvl="1" indent="0">
              <a:buNone/>
            </a:pPr>
            <a:endParaRPr lang="en-GB">
              <a:latin typeface="Montserrat" panose="00000500000000000000" pitchFamily="2" charset="0"/>
            </a:endParaRPr>
          </a:p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F730A-80E4-E727-FC83-1931946A7024}"/>
              </a:ext>
            </a:extLst>
          </p:cNvPr>
          <p:cNvSpPr txBox="1"/>
          <p:nvPr/>
        </p:nvSpPr>
        <p:spPr>
          <a:xfrm>
            <a:off x="838200" y="80715"/>
            <a:ext cx="1809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Setting expectations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DECE44-6CC4-BB5C-1134-0C998543BC39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548000" cy="0"/>
          </a:xfrm>
          <a:prstGeom prst="line">
            <a:avLst/>
          </a:prstGeom>
          <a:ln w="12700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A26DAE2-A14C-680D-7DFB-5A3A3A07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Policies and procedures/employee handbook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3EFC1-1AE2-59BF-B688-DF80B536D8C5}"/>
              </a:ext>
            </a:extLst>
          </p:cNvPr>
          <p:cNvSpPr txBox="1">
            <a:spLocks/>
          </p:cNvSpPr>
          <p:nvPr/>
        </p:nvSpPr>
        <p:spPr>
          <a:xfrm>
            <a:off x="838199" y="1494862"/>
            <a:ext cx="4102291" cy="5058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>
                <a:latin typeface="Montserrat SemiBold" panose="00000700000000000000" pitchFamily="2" charset="0"/>
              </a:rPr>
              <a:t>Important to be: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GB" sz="1800">
                <a:latin typeface="Montserrat" panose="00000500000000000000" pitchFamily="2" charset="0"/>
              </a:rPr>
              <a:t>Up to date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GB" sz="1800">
                <a:latin typeface="Montserrat" panose="00000500000000000000" pitchFamily="2" charset="0"/>
              </a:rPr>
              <a:t>Legally compliant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GB" sz="1800">
                <a:latin typeface="Montserrat" panose="00000500000000000000" pitchFamily="2" charset="0"/>
              </a:rPr>
              <a:t>Integrated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GB" sz="1800">
                <a:latin typeface="Montserrat" panose="00000500000000000000" pitchFamily="2" charset="0"/>
              </a:rPr>
              <a:t>Accessible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B3EB5-4E07-1B5B-085E-5FFC63F30BF5}"/>
              </a:ext>
            </a:extLst>
          </p:cNvPr>
          <p:cNvSpPr txBox="1"/>
          <p:nvPr/>
        </p:nvSpPr>
        <p:spPr>
          <a:xfrm>
            <a:off x="5310540" y="1494862"/>
            <a:ext cx="49660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200">
                <a:solidFill>
                  <a:srgbClr val="212D3B"/>
                </a:solidFill>
                <a:latin typeface="Montserrat SemiBold" panose="00000700000000000000" pitchFamily="2" charset="0"/>
              </a:rPr>
              <a:t>Minimum topics:</a:t>
            </a:r>
            <a:endParaRPr lang="en-GB" spc="200">
              <a:solidFill>
                <a:srgbClr val="212D3B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FBA550-3586-BB38-297E-4DC34CC59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5BF65F-B83D-BD8D-79A1-D0E2BF16CEF1}"/>
              </a:ext>
            </a:extLst>
          </p:cNvPr>
          <p:cNvSpPr/>
          <p:nvPr/>
        </p:nvSpPr>
        <p:spPr>
          <a:xfrm>
            <a:off x="5423736" y="2019774"/>
            <a:ext cx="1952003" cy="1204464"/>
          </a:xfrm>
          <a:prstGeom prst="rect">
            <a:avLst/>
          </a:prstGeom>
          <a:solidFill>
            <a:srgbClr val="DD56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pc="200">
                <a:solidFill>
                  <a:schemeClr val="tx1"/>
                </a:solidFill>
                <a:latin typeface="Montserrat" panose="00000500000000000000" pitchFamily="2" charset="0"/>
              </a:rPr>
              <a:t>Disciplinary</a:t>
            </a:r>
            <a:endParaRPr lang="en-GB" sz="16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518410-3DEE-04EA-1278-BC980454FA3D}"/>
              </a:ext>
            </a:extLst>
          </p:cNvPr>
          <p:cNvSpPr/>
          <p:nvPr/>
        </p:nvSpPr>
        <p:spPr>
          <a:xfrm>
            <a:off x="7508065" y="2019774"/>
            <a:ext cx="1952003" cy="1204464"/>
          </a:xfrm>
          <a:prstGeom prst="rect">
            <a:avLst/>
          </a:prstGeom>
          <a:solidFill>
            <a:srgbClr val="97CDC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pc="200">
                <a:solidFill>
                  <a:schemeClr val="tx1"/>
                </a:solidFill>
                <a:latin typeface="Montserrat" panose="00000500000000000000" pitchFamily="2" charset="0"/>
              </a:rPr>
              <a:t>Grievance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C24E4-E300-4578-D17D-9D8231027268}"/>
              </a:ext>
            </a:extLst>
          </p:cNvPr>
          <p:cNvSpPr/>
          <p:nvPr/>
        </p:nvSpPr>
        <p:spPr>
          <a:xfrm>
            <a:off x="9592394" y="2019774"/>
            <a:ext cx="1952003" cy="1204464"/>
          </a:xfrm>
          <a:prstGeom prst="rect">
            <a:avLst/>
          </a:prstGeom>
          <a:solidFill>
            <a:srgbClr val="4E81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Holiday </a:t>
            </a:r>
            <a:br>
              <a:rPr kumimoji="0" lang="en-GB" sz="16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6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and leave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235FD-1E8C-1270-F821-16CBEC921B39}"/>
              </a:ext>
            </a:extLst>
          </p:cNvPr>
          <p:cNvSpPr/>
          <p:nvPr/>
        </p:nvSpPr>
        <p:spPr>
          <a:xfrm>
            <a:off x="5423736" y="3391374"/>
            <a:ext cx="1952003" cy="1204464"/>
          </a:xfrm>
          <a:prstGeom prst="rect">
            <a:avLst/>
          </a:prstGeom>
          <a:solidFill>
            <a:srgbClr val="3FB5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Absence performance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4B91CE-535F-3591-63D8-A2A5D9EF9F70}"/>
              </a:ext>
            </a:extLst>
          </p:cNvPr>
          <p:cNvSpPr/>
          <p:nvPr/>
        </p:nvSpPr>
        <p:spPr>
          <a:xfrm>
            <a:off x="7508065" y="3391374"/>
            <a:ext cx="1952003" cy="1204464"/>
          </a:xfrm>
          <a:prstGeom prst="rect">
            <a:avLst/>
          </a:prstGeom>
          <a:solidFill>
            <a:srgbClr val="EBA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pc="200">
                <a:solidFill>
                  <a:schemeClr val="tx1"/>
                </a:solidFill>
                <a:latin typeface="Montserrat" panose="00000500000000000000" pitchFamily="2" charset="0"/>
              </a:rPr>
              <a:t>Flexible working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5476EC-8FB9-F6DE-F3E4-BFE367E54DD7}"/>
              </a:ext>
            </a:extLst>
          </p:cNvPr>
          <p:cNvSpPr/>
          <p:nvPr/>
        </p:nvSpPr>
        <p:spPr>
          <a:xfrm>
            <a:off x="9592394" y="3391374"/>
            <a:ext cx="1952003" cy="120446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Family-friendly policies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167BF-50AD-E201-BEAB-A7F3D6E5398E}"/>
              </a:ext>
            </a:extLst>
          </p:cNvPr>
          <p:cNvSpPr/>
          <p:nvPr/>
        </p:nvSpPr>
        <p:spPr>
          <a:xfrm>
            <a:off x="5423736" y="4762974"/>
            <a:ext cx="1952003" cy="120446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Equal opportunities and equality,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15962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w of white cubes with arrows&#10;&#10;Description automatically generated with medium confidence">
            <a:extLst>
              <a:ext uri="{FF2B5EF4-FFF2-40B4-BE49-F238E27FC236}">
                <a16:creationId xmlns:a16="http://schemas.microsoft.com/office/drawing/2014/main" id="{84D27F15-CCF7-FAAA-5759-4F4B4C8E3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5741" r="1000" b="5741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E9EB34-9C1E-97C1-DBF3-5FC417862E57}"/>
              </a:ext>
            </a:extLst>
          </p:cNvPr>
          <p:cNvSpPr/>
          <p:nvPr/>
        </p:nvSpPr>
        <p:spPr>
          <a:xfrm>
            <a:off x="-400049" y="-342900"/>
            <a:ext cx="12592050" cy="72008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6000">
                <a:schemeClr val="bg1">
                  <a:alpha val="1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9DC2C-C689-E555-7025-07AB4D88FBF6}"/>
              </a:ext>
            </a:extLst>
          </p:cNvPr>
          <p:cNvSpPr txBox="1"/>
          <p:nvPr/>
        </p:nvSpPr>
        <p:spPr>
          <a:xfrm>
            <a:off x="838200" y="80715"/>
            <a:ext cx="1809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latin typeface="Montserrat Light" panose="00000400000000000000" pitchFamily="2" charset="0"/>
              </a:rPr>
              <a:t>Setting expectations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D99543-1BAD-ECF9-8BC2-FFA10FA9A0B9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548000" cy="0"/>
          </a:xfrm>
          <a:prstGeom prst="line">
            <a:avLst/>
          </a:prstGeom>
          <a:ln w="12700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60F33A8-C7C0-12E1-E8CF-E16B3E32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Performance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F377-3F47-F443-B614-093D3F220D26}"/>
              </a:ext>
            </a:extLst>
          </p:cNvPr>
          <p:cNvSpPr txBox="1">
            <a:spLocks/>
          </p:cNvSpPr>
          <p:nvPr/>
        </p:nvSpPr>
        <p:spPr>
          <a:xfrm>
            <a:off x="838200" y="2055813"/>
            <a:ext cx="4762500" cy="255428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Measure performance regularly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Not going to plan?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Performance improvement plan (PIP)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B103E3-D779-F45A-853B-8E17698F1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D8A906E-6926-3452-0CCB-C745D36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8803" cy="1325563"/>
          </a:xfrm>
        </p:spPr>
        <p:txBody>
          <a:bodyPr/>
          <a:lstStyle/>
          <a:p>
            <a:r>
              <a:rPr lang="en-GB" dirty="0"/>
              <a:t>Performance review phrases to use – </a:t>
            </a:r>
            <a:br>
              <a:rPr lang="en-GB" dirty="0"/>
            </a:br>
            <a:r>
              <a:rPr lang="en-GB" dirty="0"/>
              <a:t>self-reflections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9113B-D9A5-2CA7-3F5D-9CA02E8D577B}"/>
              </a:ext>
            </a:extLst>
          </p:cNvPr>
          <p:cNvSpPr txBox="1"/>
          <p:nvPr/>
        </p:nvSpPr>
        <p:spPr>
          <a:xfrm>
            <a:off x="838200" y="1918186"/>
            <a:ext cx="4136136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GB" sz="20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Situation-Behaviour-Impact (SBI) model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Situation: </a:t>
            </a:r>
            <a:r>
              <a:rPr lang="en-GB" sz="2000" spc="100" dirty="0">
                <a:solidFill>
                  <a:srgbClr val="212D3B"/>
                </a:solidFill>
                <a:latin typeface="Montserrat" panose="00000500000000000000" pitchFamily="2" charset="0"/>
              </a:rPr>
              <a:t>describe the situation, be specific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Behaviour</a:t>
            </a:r>
            <a:r>
              <a:rPr lang="en-GB" sz="2000" spc="100" dirty="0">
                <a:solidFill>
                  <a:srgbClr val="212D3B"/>
                </a:solidFill>
                <a:latin typeface="Montserrat" panose="00000500000000000000" pitchFamily="2" charset="0"/>
              </a:rPr>
              <a:t>: describe the observable behaviour, avoid judgements 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Impact</a:t>
            </a:r>
            <a:r>
              <a:rPr lang="en-GB" sz="2000" spc="100" dirty="0">
                <a:solidFill>
                  <a:srgbClr val="212D3B"/>
                </a:solidFill>
                <a:latin typeface="Montserrat" panose="00000500000000000000" pitchFamily="2" charset="0"/>
              </a:rPr>
              <a:t>: explain how other are affected positively and negatively </a:t>
            </a:r>
          </a:p>
          <a:p>
            <a:pPr marL="0" lvl="1">
              <a:spcAft>
                <a:spcPts val="600"/>
              </a:spcAft>
            </a:pPr>
            <a:endParaRPr lang="en-GB" sz="2000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000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000" b="1" spc="100" dirty="0">
              <a:solidFill>
                <a:srgbClr val="212D3B"/>
              </a:solidFill>
              <a:latin typeface="Montserrat SemiBold" panose="000007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000" b="1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B31C6-6A46-C613-252D-5D3C84D15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329" y="1918186"/>
            <a:ext cx="3841279" cy="1153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E5AB6-A2F1-8657-3009-724B97E9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329" y="3786311"/>
            <a:ext cx="5931674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D8A906E-6926-3452-0CCB-C745D36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8803" cy="1325563"/>
          </a:xfrm>
        </p:spPr>
        <p:txBody>
          <a:bodyPr/>
          <a:lstStyle/>
          <a:p>
            <a:r>
              <a:rPr lang="en-GB" dirty="0"/>
              <a:t>Performance review phrases to use – </a:t>
            </a:r>
            <a:br>
              <a:rPr lang="en-GB" dirty="0"/>
            </a:br>
            <a:r>
              <a:rPr lang="en-GB" dirty="0"/>
              <a:t>when you’re a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9113B-D9A5-2CA7-3F5D-9CA02E8D577B}"/>
              </a:ext>
            </a:extLst>
          </p:cNvPr>
          <p:cNvSpPr txBox="1"/>
          <p:nvPr/>
        </p:nvSpPr>
        <p:spPr>
          <a:xfrm>
            <a:off x="935736" y="2617546"/>
            <a:ext cx="34290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GB" sz="36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STOP</a:t>
            </a:r>
          </a:p>
          <a:p>
            <a:pPr marL="0" lvl="1" algn="ctr">
              <a:spcAft>
                <a:spcPts val="600"/>
              </a:spcAft>
            </a:pPr>
            <a:r>
              <a:rPr lang="en-GB" sz="36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START</a:t>
            </a:r>
          </a:p>
          <a:p>
            <a:pPr marL="0" lvl="1" algn="ctr">
              <a:spcAft>
                <a:spcPts val="600"/>
              </a:spcAft>
            </a:pPr>
            <a:r>
              <a:rPr lang="en-GB" sz="3600" b="1" spc="100" dirty="0">
                <a:solidFill>
                  <a:srgbClr val="212D3B"/>
                </a:solidFill>
                <a:latin typeface="Montserrat SemiBold" panose="00000700000000000000" pitchFamily="2" charset="0"/>
              </a:rPr>
              <a:t>KEEP DOING</a:t>
            </a:r>
            <a:endParaRPr lang="en-GB" sz="3600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800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800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800" b="1" spc="100" dirty="0">
              <a:solidFill>
                <a:srgbClr val="212D3B"/>
              </a:solidFill>
              <a:latin typeface="Montserrat SemiBold" panose="00000700000000000000" pitchFamily="2" charset="0"/>
            </a:endParaRPr>
          </a:p>
          <a:p>
            <a:pPr marL="0" lvl="1">
              <a:spcAft>
                <a:spcPts val="600"/>
              </a:spcAft>
            </a:pPr>
            <a:endParaRPr lang="en-GB" sz="2800" b="1" spc="100" dirty="0">
              <a:solidFill>
                <a:srgbClr val="212D3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67BC4-90CA-257C-C5C0-A42CB6807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58" y="1910144"/>
            <a:ext cx="5646097" cy="117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5D60F-D9F2-CF85-8CCC-C9B274CA0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958" y="3448615"/>
            <a:ext cx="5646097" cy="10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6EAE5-D5FE-875D-9CAE-4F83210B8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958" y="5040209"/>
            <a:ext cx="5646097" cy="6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B8B47-70A7-464B-0F95-2FCE066B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Breaktime / Discussion point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71206-93DB-23A9-31CB-DB2DB1BEDB04}"/>
              </a:ext>
            </a:extLst>
          </p:cNvPr>
          <p:cNvSpPr txBox="1"/>
          <p:nvPr/>
        </p:nvSpPr>
        <p:spPr>
          <a:xfrm>
            <a:off x="838200" y="80715"/>
            <a:ext cx="1809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Setting expectations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09D12C-E67F-22A5-3045-4F0A85D1DEDF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548000" cy="0"/>
          </a:xfrm>
          <a:prstGeom prst="line">
            <a:avLst/>
          </a:prstGeom>
          <a:ln w="12700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E4FEC2-9BD6-AC70-6C6A-1642801E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24" y="2016905"/>
            <a:ext cx="4935383" cy="2824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4E86C-ABF8-A284-4A87-7C180B59556F}"/>
              </a:ext>
            </a:extLst>
          </p:cNvPr>
          <p:cNvSpPr txBox="1"/>
          <p:nvPr/>
        </p:nvSpPr>
        <p:spPr>
          <a:xfrm>
            <a:off x="838200" y="2274837"/>
            <a:ext cx="519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spc="100">
                <a:latin typeface="Montserrat" panose="00000500000000000000" pitchFamily="2" charset="0"/>
              </a:rPr>
              <a:t>What are your key or current challenges associated with managing staff?</a:t>
            </a:r>
          </a:p>
          <a:p>
            <a:endParaRPr lang="en-GB" sz="2400" i="1" spc="1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9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37641-0076-500F-96C6-3EF27EEE5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r="3676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59C344-89D4-09E3-33BD-8F85EBF2FCFE}"/>
              </a:ext>
            </a:extLst>
          </p:cNvPr>
          <p:cNvSpPr/>
          <p:nvPr/>
        </p:nvSpPr>
        <p:spPr>
          <a:xfrm>
            <a:off x="0" y="837821"/>
            <a:ext cx="7562850" cy="13719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A9AC4-6935-D860-FF0E-863FE1206651}"/>
              </a:ext>
            </a:extLst>
          </p:cNvPr>
          <p:cNvSpPr txBox="1"/>
          <p:nvPr/>
        </p:nvSpPr>
        <p:spPr>
          <a:xfrm>
            <a:off x="487574" y="1139086"/>
            <a:ext cx="6896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latin typeface="Montserrat SemiBold" panose="00000700000000000000" pitchFamily="2" charset="0"/>
              </a:rPr>
              <a:t>Next steps and beyond</a:t>
            </a:r>
          </a:p>
        </p:txBody>
      </p:sp>
    </p:spTree>
    <p:extLst>
      <p:ext uri="{BB962C8B-B14F-4D97-AF65-F5344CB8AC3E}">
        <p14:creationId xmlns:p14="http://schemas.microsoft.com/office/powerpoint/2010/main" val="3779611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6E69AA-72C7-BC98-2E0E-5D3DA5B1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r="2593" b="4988"/>
          <a:stretch/>
        </p:blipFill>
        <p:spPr>
          <a:xfrm>
            <a:off x="7498567" y="0"/>
            <a:ext cx="48084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DA94C-2EDF-1797-65C0-8EAA5D0CA57F}"/>
              </a:ext>
            </a:extLst>
          </p:cNvPr>
          <p:cNvSpPr txBox="1"/>
          <p:nvPr/>
        </p:nvSpPr>
        <p:spPr>
          <a:xfrm>
            <a:off x="838200" y="80715"/>
            <a:ext cx="2064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Next steps and beyond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80BAF-3676-091F-69A5-5F0BD2865D5B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728000" cy="0"/>
          </a:xfrm>
          <a:prstGeom prst="line">
            <a:avLst/>
          </a:prstGeom>
          <a:ln w="12700">
            <a:solidFill>
              <a:srgbClr val="49B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D92E7E2-617B-6EC2-4715-95217D44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350"/>
            <a:ext cx="6674014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Appraisal, performance reviews, PDRs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9565B5-8CDC-FBBA-0D90-FABC1614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990"/>
            <a:ext cx="10515600" cy="4351338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Feedback and recognition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Goal alignment and clarity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Development and growth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>
                <a:latin typeface="Montserrat" panose="00000500000000000000" pitchFamily="2" charset="0"/>
              </a:rPr>
              <a:t>Performance improvement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34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25DD4-0398-C28E-B73B-D0D67B7C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949"/>
            <a:ext cx="10515600" cy="4351338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endParaRPr lang="en-GB" b="1">
              <a:latin typeface="Montserrat" panose="00000500000000000000" pitchFamily="2" charset="0"/>
            </a:endParaRPr>
          </a:p>
          <a:p>
            <a:pPr lvl="2"/>
            <a:endParaRPr lang="en-GB" b="1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GB" b="1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endParaRPr lang="en-GB" b="1">
              <a:latin typeface="Montserrat" panose="00000500000000000000" pitchFamily="2" charset="0"/>
            </a:endParaRPr>
          </a:p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E8BDE8-FC2D-C4C4-6D21-D5C8961E5365}"/>
              </a:ext>
            </a:extLst>
          </p:cNvPr>
          <p:cNvSpPr txBox="1"/>
          <p:nvPr/>
        </p:nvSpPr>
        <p:spPr>
          <a:xfrm>
            <a:off x="838200" y="80715"/>
            <a:ext cx="2064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Next steps and beyond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134582-02E7-DA67-6C61-6C117F364E9C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728000" cy="0"/>
          </a:xfrm>
          <a:prstGeom prst="line">
            <a:avLst/>
          </a:prstGeom>
          <a:ln w="12700">
            <a:solidFill>
              <a:srgbClr val="49B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EE3AAAA6-2886-2084-3BDE-B2B21075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HR strategy and workforce planning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AE974-C205-2781-4F33-09D61B09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703" y="2342148"/>
            <a:ext cx="4347675" cy="28955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1E0D4D-1BB2-7456-F4CF-035497D702B1}"/>
              </a:ext>
            </a:extLst>
          </p:cNvPr>
          <p:cNvSpPr txBox="1">
            <a:spLocks/>
          </p:cNvSpPr>
          <p:nvPr/>
        </p:nvSpPr>
        <p:spPr>
          <a:xfrm>
            <a:off x="838199" y="1494862"/>
            <a:ext cx="9163051" cy="5058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>
                <a:latin typeface="Montserrat SemiBold" panose="00000700000000000000" pitchFamily="2" charset="0"/>
              </a:rPr>
              <a:t>Why?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Alignment with business objectives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Recruitment and retention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Adapting to changing business or system needs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Employee engagement and productivity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200">
                <a:latin typeface="Montserrat SemiBold" panose="00000700000000000000" pitchFamily="2" charset="0"/>
              </a:rPr>
              <a:t>How?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Succession planning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Organisational culture and values</a:t>
            </a:r>
          </a:p>
        </p:txBody>
      </p:sp>
    </p:spTree>
    <p:extLst>
      <p:ext uri="{BB962C8B-B14F-4D97-AF65-F5344CB8AC3E}">
        <p14:creationId xmlns:p14="http://schemas.microsoft.com/office/powerpoint/2010/main" val="3302160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A68420F-88B7-79A1-FC78-E273A433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4843" r="10541"/>
          <a:stretch/>
        </p:blipFill>
        <p:spPr bwMode="auto">
          <a:xfrm>
            <a:off x="8460448" y="0"/>
            <a:ext cx="3726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F48DE-469A-2A4B-FF84-1421A0D84087}"/>
              </a:ext>
            </a:extLst>
          </p:cNvPr>
          <p:cNvSpPr txBox="1"/>
          <p:nvPr/>
        </p:nvSpPr>
        <p:spPr>
          <a:xfrm>
            <a:off x="838200" y="80715"/>
            <a:ext cx="2064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Next steps and beyond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AD513C-442A-E342-EE89-F2D0E0B487A9}"/>
              </a:ext>
            </a:extLst>
          </p:cNvPr>
          <p:cNvCxnSpPr>
            <a:cxnSpLocks/>
          </p:cNvCxnSpPr>
          <p:nvPr/>
        </p:nvCxnSpPr>
        <p:spPr>
          <a:xfrm>
            <a:off x="937418" y="357672"/>
            <a:ext cx="1728000" cy="0"/>
          </a:xfrm>
          <a:prstGeom prst="line">
            <a:avLst/>
          </a:prstGeom>
          <a:ln w="12700">
            <a:solidFill>
              <a:srgbClr val="49B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EDADCC-415B-CDE2-293A-182A73798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Values and behaviours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BB85EB-6EF1-3A72-4E05-398FE6D55C21}"/>
              </a:ext>
            </a:extLst>
          </p:cNvPr>
          <p:cNvSpPr txBox="1">
            <a:spLocks/>
          </p:cNvSpPr>
          <p:nvPr/>
        </p:nvSpPr>
        <p:spPr>
          <a:xfrm>
            <a:off x="838199" y="1494862"/>
            <a:ext cx="7048501" cy="5058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>
                <a:latin typeface="Montserrat SemiBold" panose="00000700000000000000" pitchFamily="2" charset="0"/>
              </a:rPr>
              <a:t>Why?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Clear direction and purpose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Culture alignment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Ethical and consistent decision-making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Positive workplace culture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Brand reputation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GB" sz="2200">
                <a:latin typeface="Montserrat" panose="00000500000000000000" pitchFamily="2" charset="0"/>
              </a:rPr>
              <a:t>Employee engagement and retention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D2C022-A8F6-8D62-6653-18FBAD118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9C12C5-205A-7BBF-2D62-83B08B8E5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734" y="5473529"/>
            <a:ext cx="1075945" cy="10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ADC582B2-64EA-A05D-4463-0C8309A1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Today’s session will cover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35419E-9C8E-E775-B7A0-24F5864F5498}"/>
              </a:ext>
            </a:extLst>
          </p:cNvPr>
          <p:cNvSpPr txBox="1"/>
          <p:nvPr/>
        </p:nvSpPr>
        <p:spPr>
          <a:xfrm>
            <a:off x="838200" y="1613268"/>
            <a:ext cx="262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Laying foundations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A28822-2854-FEE7-4669-133107E0EE3F}"/>
              </a:ext>
            </a:extLst>
          </p:cNvPr>
          <p:cNvSpPr txBox="1"/>
          <p:nvPr/>
        </p:nvSpPr>
        <p:spPr>
          <a:xfrm>
            <a:off x="4664240" y="1613268"/>
            <a:ext cx="300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Setting expectations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C6A46-C254-0C86-585F-DE1FDBB5DF86}"/>
              </a:ext>
            </a:extLst>
          </p:cNvPr>
          <p:cNvSpPr txBox="1"/>
          <p:nvPr/>
        </p:nvSpPr>
        <p:spPr>
          <a:xfrm>
            <a:off x="8475494" y="1613268"/>
            <a:ext cx="300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Next steps and beyond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C0F878-87CC-4F19-67D4-73514AE2E3A0}"/>
              </a:ext>
            </a:extLst>
          </p:cNvPr>
          <p:cNvCxnSpPr/>
          <p:nvPr/>
        </p:nvCxnSpPr>
        <p:spPr>
          <a:xfrm>
            <a:off x="934452" y="2101516"/>
            <a:ext cx="3384000" cy="0"/>
          </a:xfrm>
          <a:prstGeom prst="line">
            <a:avLst/>
          </a:prstGeom>
          <a:ln w="28575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5464AC-2B33-67D6-98DC-F803CB18E67F}"/>
              </a:ext>
            </a:extLst>
          </p:cNvPr>
          <p:cNvCxnSpPr/>
          <p:nvPr/>
        </p:nvCxnSpPr>
        <p:spPr>
          <a:xfrm>
            <a:off x="4739063" y="2101516"/>
            <a:ext cx="3384000" cy="0"/>
          </a:xfrm>
          <a:prstGeom prst="line">
            <a:avLst/>
          </a:prstGeom>
          <a:ln w="28575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2F0727-BF0D-DCB3-6C3E-925A204FF098}"/>
              </a:ext>
            </a:extLst>
          </p:cNvPr>
          <p:cNvCxnSpPr/>
          <p:nvPr/>
        </p:nvCxnSpPr>
        <p:spPr>
          <a:xfrm>
            <a:off x="8543673" y="2101516"/>
            <a:ext cx="3384000" cy="0"/>
          </a:xfrm>
          <a:prstGeom prst="line">
            <a:avLst/>
          </a:prstGeom>
          <a:ln w="28575">
            <a:solidFill>
              <a:srgbClr val="49B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CE8DF43-4319-9856-09D1-35011560799E}"/>
              </a:ext>
            </a:extLst>
          </p:cNvPr>
          <p:cNvSpPr txBox="1"/>
          <p:nvPr/>
        </p:nvSpPr>
        <p:spPr>
          <a:xfrm>
            <a:off x="838200" y="2216732"/>
            <a:ext cx="359466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Job roles and descriptions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Recruitment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Induction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Probationary periods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Contracts of employment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 sz="1800">
                <a:latin typeface="Montserrat" panose="00000500000000000000" pitchFamily="2" charset="0"/>
              </a:rPr>
              <a:t>Managing personal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60F305-1C90-9ECA-9A28-1E11AEF295A8}"/>
              </a:ext>
            </a:extLst>
          </p:cNvPr>
          <p:cNvSpPr txBox="1"/>
          <p:nvPr/>
        </p:nvSpPr>
        <p:spPr>
          <a:xfrm>
            <a:off x="4664240" y="2242678"/>
            <a:ext cx="3811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Line manager/employee 1:1s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Policies and procedures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Performance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36BE5-60E3-1389-6A99-477578912E72}"/>
              </a:ext>
            </a:extLst>
          </p:cNvPr>
          <p:cNvSpPr txBox="1"/>
          <p:nvPr/>
        </p:nvSpPr>
        <p:spPr>
          <a:xfrm>
            <a:off x="8475494" y="2242678"/>
            <a:ext cx="357987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Appraisals/annual reviews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Values and behaviours</a:t>
            </a: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r>
              <a:rPr lang="en-GB">
                <a:latin typeface="Montserrat" panose="00000500000000000000" pitchFamily="2" charset="0"/>
              </a:rPr>
              <a:t>HR strategy and workforce planning</a:t>
            </a:r>
          </a:p>
        </p:txBody>
      </p:sp>
    </p:spTree>
    <p:extLst>
      <p:ext uri="{BB962C8B-B14F-4D97-AF65-F5344CB8AC3E}">
        <p14:creationId xmlns:p14="http://schemas.microsoft.com/office/powerpoint/2010/main" val="292757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BFA-880C-6F7A-5C9C-42E89C84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err="1">
                <a:latin typeface="Montserrat" panose="00000500000000000000" pitchFamily="2" charset="0"/>
              </a:rPr>
              <a:t>Mentimeter</a:t>
            </a:r>
            <a:r>
              <a:rPr lang="en-GB" b="1">
                <a:latin typeface="Montserrat" panose="00000500000000000000" pitchFamily="2" charset="0"/>
              </a:rPr>
              <a:t> poll</a:t>
            </a:r>
            <a:endParaRPr lang="en-GB" b="1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E8BF12-6FD1-F2B9-92C8-E34A7E2A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24" y="2016905"/>
            <a:ext cx="4935383" cy="2824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73FC1-73B4-2B7F-FBC3-FD7357F6B7E1}"/>
              </a:ext>
            </a:extLst>
          </p:cNvPr>
          <p:cNvSpPr txBox="1"/>
          <p:nvPr/>
        </p:nvSpPr>
        <p:spPr>
          <a:xfrm>
            <a:off x="838200" y="2274837"/>
            <a:ext cx="519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spc="100">
                <a:latin typeface="Montserrat" panose="00000500000000000000" pitchFamily="2" charset="0"/>
              </a:rPr>
              <a:t>Of the areas just discussed under ‘next steps and beyond’, what would be the next priority?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3EBB2-BADF-0FE6-0187-8B88AC49C34B}"/>
              </a:ext>
            </a:extLst>
          </p:cNvPr>
          <p:cNvSpPr txBox="1"/>
          <p:nvPr/>
        </p:nvSpPr>
        <p:spPr>
          <a:xfrm>
            <a:off x="904423" y="4056262"/>
            <a:ext cx="519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spc="100">
                <a:latin typeface="Montserrat" panose="00000500000000000000" pitchFamily="2" charset="0"/>
              </a:rPr>
              <a:t>What topics do you want to know more on?</a:t>
            </a:r>
          </a:p>
        </p:txBody>
      </p:sp>
    </p:spTree>
    <p:extLst>
      <p:ext uri="{BB962C8B-B14F-4D97-AF65-F5344CB8AC3E}">
        <p14:creationId xmlns:p14="http://schemas.microsoft.com/office/powerpoint/2010/main" val="3400147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9A22-FF88-A569-2DAE-E352697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290"/>
            <a:ext cx="12192000" cy="1325563"/>
          </a:xfrm>
        </p:spPr>
        <p:txBody>
          <a:bodyPr/>
          <a:lstStyle/>
          <a:p>
            <a:pPr algn="ctr"/>
            <a:r>
              <a:rPr lang="en-GB"/>
              <a:t>Thank you for listening and taking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B73BC-1C2F-3B90-DA0C-AFB6A7989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570" y="2978496"/>
            <a:ext cx="7427494" cy="1921499"/>
          </a:xfrm>
        </p:spPr>
        <p:txBody>
          <a:bodyPr anchor="ctr">
            <a:normAutofit/>
          </a:bodyPr>
          <a:lstStyle/>
          <a:p>
            <a:pPr marL="0" indent="0">
              <a:buFontTx/>
              <a:buNone/>
            </a:pPr>
            <a:r>
              <a:rPr lang="en-GB" sz="2000">
                <a:latin typeface="Montserrat SemiBold" panose="00000700000000000000" pitchFamily="2" charset="0"/>
              </a:rPr>
              <a:t>Laura Rivet </a:t>
            </a:r>
            <a:r>
              <a:rPr lang="en-GB" sz="2000">
                <a:latin typeface="Montserrat Light" panose="00000400000000000000" pitchFamily="2" charset="0"/>
              </a:rPr>
              <a:t>HR Consultant </a:t>
            </a:r>
          </a:p>
          <a:p>
            <a:pPr marL="0" indent="0">
              <a:buFontTx/>
              <a:buNone/>
            </a:pPr>
            <a:r>
              <a:rPr lang="en-GB" sz="2000">
                <a:latin typeface="Montserrat Light" panose="00000400000000000000" pitchFamily="2" charset="0"/>
              </a:rPr>
              <a:t>and Associate with Rebekah </a:t>
            </a:r>
            <a:r>
              <a:rPr lang="en-GB" sz="2000" err="1">
                <a:latin typeface="Montserrat Light" panose="00000400000000000000" pitchFamily="2" charset="0"/>
              </a:rPr>
              <a:t>Giffney</a:t>
            </a:r>
            <a:r>
              <a:rPr lang="en-GB" sz="2000">
                <a:latin typeface="Montserrat Light" panose="00000400000000000000" pitchFamily="2" charset="0"/>
              </a:rPr>
              <a:t> Consulting</a:t>
            </a:r>
            <a:endParaRPr lang="en-GB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63B76-21F7-B6FD-FDED-60E67C11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734" y="5473529"/>
            <a:ext cx="1075945" cy="10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4A0067F7-93B8-195E-F6EC-9CC341C96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1428" r="20755" b="27843"/>
          <a:stretch/>
        </p:blipFill>
        <p:spPr bwMode="auto">
          <a:xfrm>
            <a:off x="9339489" y="2978496"/>
            <a:ext cx="1883217" cy="1921499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0068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7">
            <a:extLst>
              <a:ext uri="{FF2B5EF4-FFF2-40B4-BE49-F238E27FC236}">
                <a16:creationId xmlns:a16="http://schemas.microsoft.com/office/drawing/2014/main" id="{B2B48F36-A3CD-850F-4468-302E1D25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BB724-3E6B-F5D6-C3AB-1390A7F02AE2}"/>
              </a:ext>
            </a:extLst>
          </p:cNvPr>
          <p:cNvSpPr txBox="1"/>
          <p:nvPr/>
        </p:nvSpPr>
        <p:spPr>
          <a:xfrm>
            <a:off x="4664240" y="1613268"/>
            <a:ext cx="300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Setting expectations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75C8CB-C0C5-114F-69E1-8D665855987C}"/>
              </a:ext>
            </a:extLst>
          </p:cNvPr>
          <p:cNvSpPr txBox="1"/>
          <p:nvPr/>
        </p:nvSpPr>
        <p:spPr>
          <a:xfrm>
            <a:off x="8475494" y="1613268"/>
            <a:ext cx="300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Next steps and beyond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DEF99-288E-0C53-1E50-DC1D38C1CECD}"/>
              </a:ext>
            </a:extLst>
          </p:cNvPr>
          <p:cNvCxnSpPr/>
          <p:nvPr/>
        </p:nvCxnSpPr>
        <p:spPr>
          <a:xfrm>
            <a:off x="934452" y="2101516"/>
            <a:ext cx="3384000" cy="0"/>
          </a:xfrm>
          <a:prstGeom prst="line">
            <a:avLst/>
          </a:prstGeom>
          <a:ln w="28575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33781E-0716-59EB-47C6-E98ECC89EE5B}"/>
              </a:ext>
            </a:extLst>
          </p:cNvPr>
          <p:cNvCxnSpPr/>
          <p:nvPr/>
        </p:nvCxnSpPr>
        <p:spPr>
          <a:xfrm>
            <a:off x="4739063" y="2101516"/>
            <a:ext cx="3384000" cy="0"/>
          </a:xfrm>
          <a:prstGeom prst="line">
            <a:avLst/>
          </a:prstGeom>
          <a:ln w="28575">
            <a:solidFill>
              <a:srgbClr val="DD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58D0E5-637D-5776-675D-0E6EF04DCE34}"/>
              </a:ext>
            </a:extLst>
          </p:cNvPr>
          <p:cNvCxnSpPr/>
          <p:nvPr/>
        </p:nvCxnSpPr>
        <p:spPr>
          <a:xfrm>
            <a:off x="8543673" y="2101516"/>
            <a:ext cx="3384000" cy="0"/>
          </a:xfrm>
          <a:prstGeom prst="line">
            <a:avLst/>
          </a:prstGeom>
          <a:ln w="28575">
            <a:solidFill>
              <a:srgbClr val="49B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08B29D-5B58-7612-8F81-10D2F5042F10}"/>
              </a:ext>
            </a:extLst>
          </p:cNvPr>
          <p:cNvSpPr txBox="1"/>
          <p:nvPr/>
        </p:nvSpPr>
        <p:spPr>
          <a:xfrm>
            <a:off x="838200" y="2216732"/>
            <a:ext cx="359466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Recruitment checklist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description template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Objective setting template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ACAS booklet on job evaluation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 job evaluation scheme 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become a good interviewer 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Education England NHS values based recruitment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ACAS templates for employers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ACAS induction checklist</a:t>
            </a:r>
            <a:endParaRPr lang="en-GB" sz="1600"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1112CC-0107-B7D7-4208-1B4B4BE14919}"/>
              </a:ext>
            </a:extLst>
          </p:cNvPr>
          <p:cNvSpPr txBox="1"/>
          <p:nvPr/>
        </p:nvSpPr>
        <p:spPr>
          <a:xfrm>
            <a:off x="4664240" y="2242678"/>
            <a:ext cx="38112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guide to 1-1 meetings 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Redefining the manager</a:t>
            </a:r>
            <a:endParaRPr lang="en-GB" sz="1600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Performance improvement plan</a:t>
            </a:r>
            <a:r>
              <a:rPr lang="en-GB" sz="1600">
                <a:latin typeface="Montserrat" panose="00000500000000000000" pitchFamily="2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Absence policy template</a:t>
            </a:r>
            <a:endParaRPr lang="en-GB" sz="1600">
              <a:latin typeface="Montserrat" panose="00000500000000000000" pitchFamily="2" charset="0"/>
            </a:endParaRPr>
          </a:p>
          <a:p>
            <a:pPr marL="273050" indent="-273050">
              <a:spcAft>
                <a:spcPts val="600"/>
              </a:spcAft>
              <a:buFont typeface="Montserrat" panose="00000500000000000000" pitchFamily="2" charset="0"/>
              <a:buChar char="‒"/>
            </a:pPr>
            <a:endParaRPr lang="en-GB" sz="1600"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A45BB-0D08-CFA7-E402-A4E37DAD0782}"/>
              </a:ext>
            </a:extLst>
          </p:cNvPr>
          <p:cNvSpPr txBox="1"/>
          <p:nvPr/>
        </p:nvSpPr>
        <p:spPr>
          <a:xfrm>
            <a:off x="8475494" y="2242678"/>
            <a:ext cx="357987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Imperial College Values and Behaviours</a:t>
            </a:r>
            <a:endParaRPr lang="en-GB" sz="1600">
              <a:latin typeface="Montserrat" panose="00000500000000000000" pitchFamily="2" charset="0"/>
            </a:endParaRPr>
          </a:p>
          <a:p>
            <a:pPr marL="285750" lvl="1" indent="-285750">
              <a:spcAft>
                <a:spcPts val="600"/>
              </a:spcAft>
              <a:buFontTx/>
              <a:buChar char="-"/>
            </a:pPr>
            <a:r>
              <a:rPr lang="en-GB" sz="1600">
                <a:latin typeface="Montserrat" panose="00000500000000000000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 employers VBR framework </a:t>
            </a:r>
            <a:endParaRPr lang="en-GB" sz="160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endParaRPr lang="en-GB" sz="160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1A2B6-C2FB-B0ED-8732-330EEBB78F86}"/>
              </a:ext>
            </a:extLst>
          </p:cNvPr>
          <p:cNvSpPr txBox="1"/>
          <p:nvPr/>
        </p:nvSpPr>
        <p:spPr>
          <a:xfrm>
            <a:off x="838200" y="1613268"/>
            <a:ext cx="262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Montserrat SemiBold" panose="00000700000000000000" pitchFamily="2" charset="0"/>
              </a:rPr>
              <a:t>Laying foundations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2F6433-81E4-1F04-B9C9-F1E80A8C4D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57346" y="808218"/>
            <a:ext cx="493218" cy="3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0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w of colored pencils with faces&#10;&#10;Description automatically generated with medium confidence">
            <a:extLst>
              <a:ext uri="{FF2B5EF4-FFF2-40B4-BE49-F238E27FC236}">
                <a16:creationId xmlns:a16="http://schemas.microsoft.com/office/drawing/2014/main" id="{9FFF8B61-3E1D-68CE-A3A6-B7EAF649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b="67539"/>
          <a:stretch/>
        </p:blipFill>
        <p:spPr>
          <a:xfrm>
            <a:off x="0" y="0"/>
            <a:ext cx="12204000" cy="4700338"/>
          </a:xfrm>
          <a:prstGeom prst="rect">
            <a:avLst/>
          </a:prstGeom>
        </p:spPr>
      </p:pic>
      <p:pic>
        <p:nvPicPr>
          <p:cNvPr id="7" name="Picture 6" descr="A row of colored pencils with faces&#10;&#10;Description automatically generated with medium confidence">
            <a:extLst>
              <a:ext uri="{FF2B5EF4-FFF2-40B4-BE49-F238E27FC236}">
                <a16:creationId xmlns:a16="http://schemas.microsoft.com/office/drawing/2014/main" id="{EDF841FA-CF92-224D-32B7-E3D06E6DD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1"/>
          <a:stretch/>
        </p:blipFill>
        <p:spPr>
          <a:xfrm>
            <a:off x="-1" y="1825625"/>
            <a:ext cx="12204000" cy="504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B6C8A-3747-CD2F-7EB4-98013AA6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Equality, diversity and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EDA13-74B4-99C7-3C9D-4ACDFDE9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785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>
                <a:latin typeface="Montserrat SemiBold" panose="00000700000000000000" pitchFamily="2" charset="0"/>
              </a:rPr>
              <a:t>Seven tips for workplace equality and diversity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Identify and prevent unconscious bias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Create equality, diversity and inclusion policies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Mind your language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Use objective criteria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Be proactive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Get advice if needed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sz="2000">
                <a:latin typeface="Montserrat" panose="00000500000000000000" pitchFamily="2" charset="0"/>
              </a:rPr>
              <a:t>Watch out for indirect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243668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chanical puzzle, toy block, colorfulness, colors&#10;&#10;Description automatically generated">
            <a:extLst>
              <a:ext uri="{FF2B5EF4-FFF2-40B4-BE49-F238E27FC236}">
                <a16:creationId xmlns:a16="http://schemas.microsoft.com/office/drawing/2014/main" id="{10932D7F-C25C-7D61-118D-9B1B616D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r="159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BD51BA-63A4-2256-71FE-F4EC10D61230}"/>
              </a:ext>
            </a:extLst>
          </p:cNvPr>
          <p:cNvSpPr/>
          <p:nvPr/>
        </p:nvSpPr>
        <p:spPr>
          <a:xfrm>
            <a:off x="0" y="1371221"/>
            <a:ext cx="6701051" cy="13719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247B4-D15C-0839-8B44-0E14CE4A8681}"/>
              </a:ext>
            </a:extLst>
          </p:cNvPr>
          <p:cNvSpPr txBox="1"/>
          <p:nvPr/>
        </p:nvSpPr>
        <p:spPr>
          <a:xfrm>
            <a:off x="487575" y="1672486"/>
            <a:ext cx="6049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latin typeface="Montserrat SemiBold" panose="00000700000000000000" pitchFamily="2" charset="0"/>
              </a:rPr>
              <a:t>Laying foundations</a:t>
            </a:r>
          </a:p>
        </p:txBody>
      </p:sp>
    </p:spTree>
    <p:extLst>
      <p:ext uri="{BB962C8B-B14F-4D97-AF65-F5344CB8AC3E}">
        <p14:creationId xmlns:p14="http://schemas.microsoft.com/office/powerpoint/2010/main" val="205522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B598D-7B4D-B0C4-51CD-6C7B45EECE67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E3F639-8667-8B01-1165-8E254EE54E50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ED8A906E-6926-3452-0CCB-C745D364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Job roles and descriptions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9113B-D9A5-2CA7-3F5D-9CA02E8D577B}"/>
              </a:ext>
            </a:extLst>
          </p:cNvPr>
          <p:cNvSpPr txBox="1"/>
          <p:nvPr/>
        </p:nvSpPr>
        <p:spPr>
          <a:xfrm>
            <a:off x="833571" y="1799662"/>
            <a:ext cx="679403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Aft>
                <a:spcPts val="600"/>
              </a:spcAft>
              <a:buFontTx/>
              <a:buChar char="-"/>
            </a:pPr>
            <a:r>
              <a:rPr lang="en-GB" sz="2400" spc="200">
                <a:solidFill>
                  <a:srgbClr val="212D3B"/>
                </a:solidFill>
                <a:latin typeface="Montserrat" panose="00000500000000000000" pitchFamily="2" charset="0"/>
              </a:rPr>
              <a:t>Defining the role and responsibilities</a:t>
            </a:r>
          </a:p>
          <a:p>
            <a:pPr marL="342900" lvl="1" indent="-342900">
              <a:spcAft>
                <a:spcPts val="600"/>
              </a:spcAft>
              <a:buFontTx/>
              <a:buChar char="-"/>
            </a:pPr>
            <a:r>
              <a:rPr lang="en-GB" sz="2400" spc="200">
                <a:solidFill>
                  <a:srgbClr val="212D3B"/>
                </a:solidFill>
                <a:latin typeface="Montserrat" panose="00000500000000000000" pitchFamily="2" charset="0"/>
              </a:rPr>
              <a:t>Setting objectives and KPIs </a:t>
            </a:r>
          </a:p>
          <a:p>
            <a:pPr marL="342900" lvl="1" indent="-342900">
              <a:spcAft>
                <a:spcPts val="600"/>
              </a:spcAft>
              <a:buFontTx/>
              <a:buChar char="-"/>
            </a:pPr>
            <a:r>
              <a:rPr lang="en-GB" sz="2400" spc="200">
                <a:solidFill>
                  <a:srgbClr val="212D3B"/>
                </a:solidFill>
                <a:latin typeface="Montserrat" panose="00000500000000000000" pitchFamily="2" charset="0"/>
              </a:rPr>
              <a:t>Linking role evaluation to pay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5F673E-38D9-3ECB-863B-67E86BFB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3180" r="12393"/>
          <a:stretch/>
        </p:blipFill>
        <p:spPr>
          <a:xfrm>
            <a:off x="8484511" y="0"/>
            <a:ext cx="3726191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304FC38-E451-2F1A-8075-FC29DAC4A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44F4B95E-217A-0A58-E891-B8CB22C4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8197"/>
          <a:stretch/>
        </p:blipFill>
        <p:spPr bwMode="auto">
          <a:xfrm>
            <a:off x="8460448" y="0"/>
            <a:ext cx="3818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62AF4-76BC-65C3-662B-1D8573C0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Recruitment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4BD7C-8C9C-876E-7DA6-76BF5121FB4F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24E17-F164-1B3B-38CE-CCF6EF1CAE07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B9305-2B08-E5E7-8B70-87A3C1267A30}"/>
              </a:ext>
            </a:extLst>
          </p:cNvPr>
          <p:cNvSpPr txBox="1">
            <a:spLocks/>
          </p:cNvSpPr>
          <p:nvPr/>
        </p:nvSpPr>
        <p:spPr>
          <a:xfrm>
            <a:off x="838200" y="1799662"/>
            <a:ext cx="5835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Montserrat SemiBold" panose="00000700000000000000" pitchFamily="2" charset="0"/>
              </a:rPr>
              <a:t>Recruitment checklist</a:t>
            </a:r>
          </a:p>
          <a:p>
            <a:endParaRPr lang="en-GB" dirty="0">
              <a:latin typeface="Montserrat SemiBold" panose="00000700000000000000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Plan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Prepare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Advertise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Handle applications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Complete final details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9C43F5-51E3-2DA6-EB8A-E7D755BD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F86E7F08-7292-57ED-21A4-F66B91757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3800"/>
          <a:stretch/>
        </p:blipFill>
        <p:spPr bwMode="auto">
          <a:xfrm>
            <a:off x="8513553" y="0"/>
            <a:ext cx="369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62AF4-76BC-65C3-662B-1D8573C0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EED8-C78D-6CFE-E88E-060C41E5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590" y="-4831848"/>
            <a:ext cx="10515600" cy="4351338"/>
          </a:xfrm>
        </p:spPr>
        <p:txBody>
          <a:bodyPr>
            <a:normAutofit/>
          </a:bodyPr>
          <a:lstStyle/>
          <a:p>
            <a:pPr lvl="2">
              <a:buFont typeface="Courier New" panose="02070309020205020404" pitchFamily="49" charset="0"/>
              <a:buChar char="o"/>
            </a:pPr>
            <a:endParaRPr lang="en-GB" sz="3200">
              <a:latin typeface="Montserrat" panose="00000500000000000000" pitchFamily="2" charset="0"/>
            </a:endParaRPr>
          </a:p>
          <a:p>
            <a:endParaRPr lang="en-GB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4BD7C-8C9C-876E-7DA6-76BF5121FB4F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24E17-F164-1B3B-38CE-CCF6EF1CAE07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70A5C-20AC-C132-B816-C9E139EB8FDC}"/>
              </a:ext>
            </a:extLst>
          </p:cNvPr>
          <p:cNvSpPr txBox="1">
            <a:spLocks/>
          </p:cNvSpPr>
          <p:nvPr/>
        </p:nvSpPr>
        <p:spPr>
          <a:xfrm>
            <a:off x="838199" y="1799662"/>
            <a:ext cx="6974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US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‒"/>
              <a:defRPr lang="en-GB" sz="2400" kern="1200" spc="200" dirty="0">
                <a:solidFill>
                  <a:srgbClr val="212D3B"/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Montserrat SemiBold" panose="00000700000000000000" pitchFamily="2" charset="0"/>
              </a:rPr>
              <a:t>How to become a good interviewer</a:t>
            </a:r>
          </a:p>
          <a:p>
            <a:endParaRPr lang="en-GB" dirty="0">
              <a:latin typeface="Montserrat SemiBold" panose="00000700000000000000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Prepare well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Be methodical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Show you care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Improve your judgement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latin typeface="Montserrat" panose="00000500000000000000" pitchFamily="2" charset="0"/>
              </a:rPr>
              <a:t>Preparation, communication, assessment</a:t>
            </a:r>
          </a:p>
        </p:txBody>
      </p:sp>
      <p:pic>
        <p:nvPicPr>
          <p:cNvPr id="3074" name="Picture 2" descr="back view of woman having consultation with therapist">
            <a:extLst>
              <a:ext uri="{FF2B5EF4-FFF2-40B4-BE49-F238E27FC236}">
                <a16:creationId xmlns:a16="http://schemas.microsoft.com/office/drawing/2014/main" id="{5E1AE734-F1DC-A3D9-D15A-8F8D58C9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17" y="-844341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wo happy engaged business professionals women brainstorming on online project at laptop, speaking, discussing creative ideas, plan, strategy, task, chatting at work desk in office">
            <a:extLst>
              <a:ext uri="{FF2B5EF4-FFF2-40B4-BE49-F238E27FC236}">
                <a16:creationId xmlns:a16="http://schemas.microsoft.com/office/drawing/2014/main" id="{E3C3506D-84A3-C5E4-8BFD-945E0260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670" y="-8378301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oung woman doing a job interview">
            <a:extLst>
              <a:ext uri="{FF2B5EF4-FFF2-40B4-BE49-F238E27FC236}">
                <a16:creationId xmlns:a16="http://schemas.microsoft.com/office/drawing/2014/main" id="{620E6EDE-8027-7026-E3D6-47E920854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16" y="-8946605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CB5B0F6-0AC2-23A8-8281-3CFCE4F1E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7418" y="5522495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2AF4-76BC-65C3-662B-1D8573C0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EED8-C78D-6CFE-E88E-060C41E5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181"/>
            <a:ext cx="10515600" cy="4351338"/>
          </a:xfrm>
        </p:spPr>
        <p:txBody>
          <a:bodyPr>
            <a:normAutofit/>
          </a:bodyPr>
          <a:lstStyle/>
          <a:p>
            <a:r>
              <a:rPr lang="en-GB"/>
              <a:t>Health Education England – Values Based Recruitment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4BD7C-8C9C-876E-7DA6-76BF5121FB4F}"/>
              </a:ext>
            </a:extLst>
          </p:cNvPr>
          <p:cNvSpPr txBox="1"/>
          <p:nvPr/>
        </p:nvSpPr>
        <p:spPr>
          <a:xfrm>
            <a:off x="838200" y="80715"/>
            <a:ext cx="1698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2" charset="0"/>
              </a:rPr>
              <a:t>Laying foundations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24E17-F164-1B3B-38CE-CCF6EF1CAE07}"/>
              </a:ext>
            </a:extLst>
          </p:cNvPr>
          <p:cNvCxnSpPr>
            <a:cxnSpLocks/>
          </p:cNvCxnSpPr>
          <p:nvPr/>
        </p:nvCxnSpPr>
        <p:spPr>
          <a:xfrm>
            <a:off x="937418" y="331545"/>
            <a:ext cx="1440000" cy="0"/>
          </a:xfrm>
          <a:prstGeom prst="line">
            <a:avLst/>
          </a:prstGeom>
          <a:ln w="12700">
            <a:solidFill>
              <a:srgbClr val="3FB5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2F027CB-157C-ED1B-CBFB-DEAB006CABDF}"/>
              </a:ext>
            </a:extLst>
          </p:cNvPr>
          <p:cNvGrpSpPr/>
          <p:nvPr/>
        </p:nvGrpSpPr>
        <p:grpSpPr>
          <a:xfrm>
            <a:off x="1687461" y="1897869"/>
            <a:ext cx="8988203" cy="4214172"/>
            <a:chOff x="1514934" y="1837712"/>
            <a:chExt cx="8988203" cy="42141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EE96E6-1904-F300-B3FA-25BDB3241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726"/>
            <a:stretch/>
          </p:blipFill>
          <p:spPr>
            <a:xfrm>
              <a:off x="1688862" y="2296116"/>
              <a:ext cx="8814275" cy="37557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8B071E-8913-3A5B-E9EB-F1DC98C4A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770"/>
            <a:stretch/>
          </p:blipFill>
          <p:spPr>
            <a:xfrm>
              <a:off x="1514934" y="1837712"/>
              <a:ext cx="7984426" cy="391206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8EF123D9-B597-DB70-9C95-3CCED3F11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041" y="5573364"/>
            <a:ext cx="493218" cy="4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7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795</Words>
  <Application>Microsoft Office PowerPoint</Application>
  <PresentationFormat>Widescreen</PresentationFormat>
  <Paragraphs>261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AeonikPro</vt:lpstr>
      <vt:lpstr>Arial</vt:lpstr>
      <vt:lpstr>Calibri</vt:lpstr>
      <vt:lpstr>Courier New</vt:lpstr>
      <vt:lpstr>Montserrat</vt:lpstr>
      <vt:lpstr>Montserrat Light</vt:lpstr>
      <vt:lpstr>Montserrat SemiBold</vt:lpstr>
      <vt:lpstr>PT Sans</vt:lpstr>
      <vt:lpstr>Söhne</vt:lpstr>
      <vt:lpstr>Office Theme</vt:lpstr>
      <vt:lpstr>PowerPoint Presentation</vt:lpstr>
      <vt:lpstr>PowerPoint Presentation</vt:lpstr>
      <vt:lpstr>Today’s session will cover</vt:lpstr>
      <vt:lpstr>Equality, diversity and inclusion</vt:lpstr>
      <vt:lpstr>PowerPoint Presentation</vt:lpstr>
      <vt:lpstr>Job roles and descriptions</vt:lpstr>
      <vt:lpstr>Recruitment</vt:lpstr>
      <vt:lpstr>Recruitment</vt:lpstr>
      <vt:lpstr>Recruitment</vt:lpstr>
      <vt:lpstr>Recruitment</vt:lpstr>
      <vt:lpstr>Recruitment poll – Mentimeter </vt:lpstr>
      <vt:lpstr>Induction</vt:lpstr>
      <vt:lpstr>Probationary periods</vt:lpstr>
      <vt:lpstr>Contracts of employment</vt:lpstr>
      <vt:lpstr>Managing personnel data</vt:lpstr>
      <vt:lpstr>HR systems</vt:lpstr>
      <vt:lpstr>Taking stock - Mentimeter</vt:lpstr>
      <vt:lpstr>PowerPoint Presentation</vt:lpstr>
      <vt:lpstr>Line manager and employee relationship</vt:lpstr>
      <vt:lpstr>Line manager and employee relationship</vt:lpstr>
      <vt:lpstr>Policies and procedures/employee handbook</vt:lpstr>
      <vt:lpstr>Performance improvement</vt:lpstr>
      <vt:lpstr>Performance review phrases to use –  self-reflections</vt:lpstr>
      <vt:lpstr>Performance review phrases to use –  when you’re a manager</vt:lpstr>
      <vt:lpstr>Breaktime / Discussion point </vt:lpstr>
      <vt:lpstr>PowerPoint Presentation</vt:lpstr>
      <vt:lpstr>Appraisal, performance reviews, PDRs</vt:lpstr>
      <vt:lpstr>HR strategy and workforce planning</vt:lpstr>
      <vt:lpstr>Values and behaviours</vt:lpstr>
      <vt:lpstr>Mentimeter poll</vt:lpstr>
      <vt:lpstr>Thank you for listening and taking part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Rivet</dc:creator>
  <cp:lastModifiedBy>Laura Rivet</cp:lastModifiedBy>
  <cp:revision>3</cp:revision>
  <cp:lastPrinted>2025-07-16T13:40:17Z</cp:lastPrinted>
  <dcterms:created xsi:type="dcterms:W3CDTF">2023-05-09T21:26:46Z</dcterms:created>
  <dcterms:modified xsi:type="dcterms:W3CDTF">2025-07-16T13:47:57Z</dcterms:modified>
</cp:coreProperties>
</file>