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5F55C-DA13-2B84-990D-832E793FA2E2}" v="366" dt="2026-08-25T07:50:43.115"/>
    <p1510:client id="{6B4CB220-84C4-6957-DA8B-6B134A5202CE}" v="15" dt="2026-08-25T09:28:05.571"/>
    <p1510:client id="{87505B38-C890-5F4C-8F68-02081F7DDCB0}" v="4" dt="2026-08-25T08:15:41.863"/>
    <p1510:client id="{B055E91D-BBB6-4B19-BDC1-FCDD592BA85B}" v="4" dt="2026-08-24T16:07:53.2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93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43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830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12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38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64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599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35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04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743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848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09924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549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534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14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24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97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25/08/2026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513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future.nhs.uk/PracticeEducationTraining" TargetMode="Externa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br01.safelinks.protection.outlook.com/ap/t-59584e83/?url=https%3A%2F%2Fteams.microsoft.com%2Fmeet%2F324496315949955%3Fp%3DgaQGD7E5RVdSmevtA3&amp;data=05%7C02%7Ckatie.castle2%40nhs.net%7Ce1832b94e0de43b3159308def9491903%7C37c354b285b047f5b22207b48d774ee3%7C0%7C0%7C639222289536610680%7CUnknown%7CTWFpbGZsb3d8eyJFbXB0eU1hcGkiOnRydWUsIlYiOiIwLjAuMDAwMCIsIlAiOiJXaW4zMiIsIkFOIjoiTWFpbCIsIldUIjoyfQ%3D%3D%7C0%7C%7C%7C&amp;sdata=07qIDaXylkuahT6QCadmCRMcY84h0TE0h7XczfC77es%3D&amp;reserved=0" TargetMode="External"/><Relationship Id="rId7" Type="http://schemas.openxmlformats.org/officeDocument/2006/relationships/hyperlink" Target="https://gbr01.safelinks.protection.outlook.com/ap/t-59584e83/?url=https%3A%2F%2Fteams.microsoft.com%2Fmeet%2F37046505815478%3Fp%3D4VcNptn2nKfahTU2L7&amp;data=05%7C02%7Ckatie.castle2%40nhs.net%7Cf5112acca69b4353fd9a08defcf81d2f%7C37c354b285b047f5b22207b48d774ee3%7C0%7C0%7C639226339746645984%7CUnknown%7CTWFpbGZsb3d8eyJFbXB0eU1hcGkiOnRydWUsIlYiOiIwLjAuMDAwMCIsIlAiOiJXaW4zMiIsIkFOIjoiTWFpbCIsIldUIjoyfQ%3D%3D%7C0%7C%7C%7C&amp;sdata=pe%2FZk1M7twtf1HzhPfKhC3hRScyMZ4loTtFUoUfd3No%3D&amp;reserved=0" TargetMode="External"/><Relationship Id="rId2" Type="http://schemas.openxmlformats.org/officeDocument/2006/relationships/hyperlink" Target="https://teams.microsoft.com/meet/398589038816506?p=8dmPVM4y25CvU7iFDB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teams.microsoft.com/meet/32910773707864?p=cZxKDdGuYGqkkOFcWf" TargetMode="External"/><Relationship Id="rId5" Type="http://schemas.openxmlformats.org/officeDocument/2006/relationships/hyperlink" Target="https://gbr01.safelinks.protection.outlook.com/?url=https%3A%2F%2Fteams.microsoft.com%2Fmeet%2F37806620178769%3Fp%3DgPwjufbLPJKdMwzqKY&amp;data=05%7C02%7Ckatie.castle2%40nhs.net%7C475eafd9da0742e0b97d08de8b5bd14f%7C37c354b285b047f5b22207b48d774ee3%7C0%7C0%7C639101423666379835%7CUnknown%7CTWFpbGZsb3d8eyJFbXB0eU1hcGkiOnRydWUsIlYiOiIwLjAuMDAwMCIsIlAiOiJXaW4zMiIsIkFOIjoiTWFpbCIsIldUIjoyfQ%3D%3D%7C0%7C%7C%7C&amp;sdata=Gl%2BqG3RI%2BAPF8UmU1LxauuygNT0kslmfWPHPbrkhh1E%3D&amp;reserved=0" TargetMode="External"/><Relationship Id="rId4" Type="http://schemas.openxmlformats.org/officeDocument/2006/relationships/hyperlink" Target="https://gbr01.safelinks.protection.outlook.com/?url=https%3A%2F%2Fteams.microsoft.com%2Fmeet%2F31792530325125%3Fp%3D9mThaTTrn3ot9owUCt&amp;data=05%7C02%7Ckatie.castle2%40nhs.net%7C7f8b4afefda24e7dea1908de74f9de12%7C37c354b285b047f5b22207b48d774ee3%7C0%7C0%7C639076813705242903%7CUnknown%7CTWFpbGZsb3d8eyJFbXB0eU1hcGkiOnRydWUsIlYiOiIwLjAuMDAwMCIsIlAiOiJXaW4zMiIsIkFOIjoiTWFpbCIsIldUIjoyfQ%3D%3D%7C0%7C%7C%7C&amp;sdata=YPxh3zqk%2B5QVJNdlydN22hohr%2FW43%2BTbLCLMYMxkRoI%3D&amp;reserved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D3C291-66C1-760D-996B-34F366790138}"/>
              </a:ext>
            </a:extLst>
          </p:cNvPr>
          <p:cNvSpPr txBox="1"/>
          <p:nvPr/>
        </p:nvSpPr>
        <p:spPr>
          <a:xfrm>
            <a:off x="705195" y="1234673"/>
            <a:ext cx="1192832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/>
              <a:t>Webinars for Practice Educators: 2026-2027 Autumn Series 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FFFE7D5-1FE9-B8E3-25D5-24AB38052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91" y="0"/>
            <a:ext cx="5035809" cy="78744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6C7219-1CD6-B66B-440E-AC063F0E6D4A}"/>
              </a:ext>
            </a:extLst>
          </p:cNvPr>
          <p:cNvSpPr txBox="1"/>
          <p:nvPr/>
        </p:nvSpPr>
        <p:spPr>
          <a:xfrm>
            <a:off x="126516" y="2694052"/>
            <a:ext cx="10795168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Are you supporting other professionals in your workplace?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Do you supervise or assess learners?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Are you interested in education in the practice environment?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Topics include co-production, inclusion, assessment, quality placements, AI and feedback.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3CB926-F42B-C970-177C-F9B4166CC0FE}"/>
              </a:ext>
            </a:extLst>
          </p:cNvPr>
          <p:cNvSpPr txBox="1"/>
          <p:nvPr/>
        </p:nvSpPr>
        <p:spPr>
          <a:xfrm>
            <a:off x="146607" y="1960829"/>
            <a:ext cx="1193653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b="1"/>
              <a:t>Our Vision: Design a series of accessible and relevant webinars for professionals, relating to education in the practice setting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F7D6CB-972D-A13D-1086-60CDEA994933}"/>
              </a:ext>
            </a:extLst>
          </p:cNvPr>
          <p:cNvSpPr txBox="1"/>
          <p:nvPr/>
        </p:nvSpPr>
        <p:spPr>
          <a:xfrm>
            <a:off x="1870900" y="4435589"/>
            <a:ext cx="1084124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Find out more at </a:t>
            </a:r>
            <a:r>
              <a:rPr lang="en-GB" b="1">
                <a:hlinkClick r:id="rId3"/>
              </a:rPr>
              <a:t>https://future.nhs.uk/PracticeEducationTraining</a:t>
            </a:r>
            <a:r>
              <a:rPr lang="en-GB" b="1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All topics are recorded and saved on the workspace</a:t>
            </a:r>
          </a:p>
        </p:txBody>
      </p:sp>
      <p:pic>
        <p:nvPicPr>
          <p:cNvPr id="1026" name="Picture 2" descr="Bournemouth University brand">
            <a:extLst>
              <a:ext uri="{FF2B5EF4-FFF2-40B4-BE49-F238E27FC236}">
                <a16:creationId xmlns:a16="http://schemas.microsoft.com/office/drawing/2014/main" id="{ED723F23-081E-F188-7A13-FC5160ABF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797" y="5314362"/>
            <a:ext cx="213360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Health Sciences university branding">
            <a:extLst>
              <a:ext uri="{FF2B5EF4-FFF2-40B4-BE49-F238E27FC236}">
                <a16:creationId xmlns:a16="http://schemas.microsoft.com/office/drawing/2014/main" id="{FA7E96F2-A380-1FFA-0D18-460AE9869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797" y="5982063"/>
            <a:ext cx="21050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iversity of Portsmouth branding  ">
            <a:extLst>
              <a:ext uri="{FF2B5EF4-FFF2-40B4-BE49-F238E27FC236}">
                <a16:creationId xmlns:a16="http://schemas.microsoft.com/office/drawing/2014/main" id="{6435B047-1D67-971B-3FAB-60368C2721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1561" y="5589041"/>
            <a:ext cx="1091435" cy="109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University of Chichester branding  ">
            <a:extLst>
              <a:ext uri="{FF2B5EF4-FFF2-40B4-BE49-F238E27FC236}">
                <a16:creationId xmlns:a16="http://schemas.microsoft.com/office/drawing/2014/main" id="{2A0CCC87-EFB3-6EA2-0A2F-7AE55519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535" y="5278855"/>
            <a:ext cx="2134306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University of Winchester">
            <a:extLst>
              <a:ext uri="{FF2B5EF4-FFF2-40B4-BE49-F238E27FC236}">
                <a16:creationId xmlns:a16="http://schemas.microsoft.com/office/drawing/2014/main" id="{43792247-38AA-2A8A-9D87-9F4229541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502" y="5982063"/>
            <a:ext cx="2181225" cy="62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University of Southampton branding ">
            <a:extLst>
              <a:ext uri="{FF2B5EF4-FFF2-40B4-BE49-F238E27FC236}">
                <a16:creationId xmlns:a16="http://schemas.microsoft.com/office/drawing/2014/main" id="{EFC78BA5-8FB7-7B55-4E79-45DD5A33D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510" y="6134759"/>
            <a:ext cx="2242997" cy="646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32BDB1E-E84A-F47C-015E-56FF05CC90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2129" y="5434708"/>
            <a:ext cx="1091370" cy="5692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6283B58-FFDB-D483-1D8C-2477531D31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18777" y="5576793"/>
            <a:ext cx="1024481" cy="10671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23F14D-68E9-5AB7-EBC0-81CC0E1C39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5522" y="6047265"/>
            <a:ext cx="1205482" cy="7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287115"/>
              </p:ext>
            </p:extLst>
          </p:nvPr>
        </p:nvGraphicFramePr>
        <p:xfrm>
          <a:off x="64008" y="73153"/>
          <a:ext cx="11996928" cy="6235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6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3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0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entury Gothic"/>
                        </a:rPr>
                        <a:t>DATE / TIME</a:t>
                      </a:r>
                    </a:p>
                  </a:txBody>
                  <a:tcPr marR="73152" marT="36576" marB="36576" anchor="ctr">
                    <a:solidFill>
                      <a:srgbClr val="D81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entury Gothic"/>
                        </a:rPr>
                        <a:t>SESSION</a:t>
                      </a:r>
                    </a:p>
                  </a:txBody>
                  <a:tcPr marR="73152" marT="36576" marB="36576" anchor="ctr">
                    <a:solidFill>
                      <a:srgbClr val="D81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entury Gothic"/>
                        </a:rPr>
                        <a:t>PRESENTER</a:t>
                      </a:r>
                    </a:p>
                  </a:txBody>
                  <a:tcPr marR="73152" marT="36576" marB="36576" anchor="ctr">
                    <a:solidFill>
                      <a:srgbClr val="D813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entury Gothic"/>
                        </a:rPr>
                        <a:t>TEAMS</a:t>
                      </a:r>
                    </a:p>
                  </a:txBody>
                  <a:tcPr marR="73152" marT="36576" marB="36576" anchor="ctr">
                    <a:solidFill>
                      <a:srgbClr val="D813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7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10 Sep · 09:00–10:00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1A1A1A"/>
                          </a:solidFill>
                          <a:latin typeface="Century Gothic"/>
                        </a:rPr>
                        <a:t>How can we make this workspace better? Co-production session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1A1A1A"/>
                          </a:solidFill>
                          <a:latin typeface="Century Gothic"/>
                        </a:rPr>
                        <a:t>Katie Castle · NHS England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 </a:t>
                      </a:r>
                      <a:r>
                        <a:rPr lang="en-GB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 tooltip="Meeting join"/>
                        </a:rPr>
                        <a:t>https://teams.microsoft.com/meet/398589038816506?p=8dmPVM4y25CvU7iFDB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 398 589 038 816 506</a:t>
                      </a: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 g4ZF65cc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b="1"/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27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28 Sep · 14:00–15:30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Cultivating </a:t>
                      </a:r>
                      <a:r>
                        <a:rPr lang="en-GB"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I</a:t>
                      </a:r>
                      <a:r>
                        <a:rPr sz="14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nclusive</a:t>
                      </a:r>
                      <a:r>
                        <a:rPr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P</a:t>
                      </a:r>
                      <a:r>
                        <a:rPr sz="14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lacement</a:t>
                      </a:r>
                      <a:r>
                        <a:rPr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</a:t>
                      </a:r>
                      <a:r>
                        <a:rPr lang="en-GB"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E</a:t>
                      </a:r>
                      <a:r>
                        <a:rPr sz="14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nvironments</a:t>
                      </a:r>
                      <a:endParaRPr sz="1400" b="1" dirty="0">
                        <a:solidFill>
                          <a:srgbClr val="1A1A1A"/>
                        </a:solidFill>
                        <a:latin typeface="Century Gothic"/>
                      </a:endParaRP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1A1A1A"/>
                          </a:solidFill>
                          <a:latin typeface="Century Gothic"/>
                        </a:rPr>
                        <a:t>Dr Rachel Chan · </a:t>
                      </a:r>
                      <a:r>
                        <a:rPr lang="en-GB" sz="1100" b="1">
                          <a:solidFill>
                            <a:srgbClr val="1A1A1A"/>
                          </a:solidFill>
                          <a:latin typeface="Century Gothic"/>
                        </a:rPr>
                        <a:t>University of Roehampton</a:t>
                      </a:r>
                      <a:endParaRPr sz="1100" b="1">
                        <a:solidFill>
                          <a:srgbClr val="1A1A1A"/>
                        </a:solidFill>
                        <a:latin typeface="Century Gothic"/>
                      </a:endParaRP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 </a:t>
                      </a:r>
                      <a:r>
                        <a:rPr lang="en-US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https://teams.microsoft.com/meet/324496315949955?p=gaQGD7E5RVdSmevtA3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 324 496 315 949 955 </a:t>
                      </a:r>
                      <a:endParaRPr lang="en-GB" sz="11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 hv3B9AU6</a:t>
                      </a:r>
                      <a:endParaRPr lang="en-GB" sz="11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b="1"/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08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05 Oct · 11:30–12:30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A1A1A"/>
                          </a:solidFill>
                          <a:latin typeface="Century Gothic"/>
                        </a:rPr>
                        <a:t>Failing students effectively &amp; compassionately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1A1A1A"/>
                          </a:solidFill>
                          <a:latin typeface="Century Gothic"/>
                        </a:rPr>
                        <a:t>Dr Carolina Gonclaves · </a:t>
                      </a:r>
                      <a:r>
                        <a:rPr lang="en-GB" sz="1100" b="1">
                          <a:solidFill>
                            <a:srgbClr val="1A1A1A"/>
                          </a:solidFill>
                          <a:latin typeface="Century Gothic"/>
                        </a:rPr>
                        <a:t>University of Portsmouth</a:t>
                      </a:r>
                      <a:endParaRPr sz="1100" b="1">
                        <a:solidFill>
                          <a:srgbClr val="1A1A1A"/>
                        </a:solidFill>
                        <a:latin typeface="Century Gothic"/>
                      </a:endParaRP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tooltip="Original URL: https://teams.microsoft.com/meet/31792530325125?p=9mThaTTrn3ot9owUCt. Click or tap if you trust this link."/>
                        </a:rPr>
                        <a:t>https://teams.microsoft.com/meet/31792530325125?p=9mThaTTrn3ot9owUCt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b="1"/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54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13 Nov · 12:00–13:30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A1A1A"/>
                          </a:solidFill>
                          <a:latin typeface="Century Gothic"/>
                        </a:rPr>
                        <a:t>Successful placements: case studies across AHP courses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1A1A1A"/>
                          </a:solidFill>
                          <a:latin typeface="Century Gothic"/>
                        </a:rPr>
                        <a:t>Lucie Rochfort · Health Sciences University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 </a:t>
                      </a:r>
                      <a:r>
                        <a:rPr lang="en-GB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5" tooltip="Meeting join"/>
                        </a:rPr>
                        <a:t>https://teams.microsoft.com/meet/37806620178769?p=gPwjufbLPJKdMwzqKY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 378 066 201 787 69</a:t>
                      </a: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 6u3QB73C</a:t>
                      </a:r>
                      <a:endParaRPr sz="1100" b="1"/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279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01 Dec · 13:00–14:00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Artificial Intelligence </a:t>
                      </a:r>
                      <a:r>
                        <a:rPr sz="14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for practice educators: changes in regulation</a:t>
                      </a: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Dao </a:t>
                      </a:r>
                      <a:r>
                        <a:rPr sz="11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Tunprasert</a:t>
                      </a: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· </a:t>
                      </a:r>
                      <a:r>
                        <a:rPr lang="en-GB"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University of Brighton</a:t>
                      </a:r>
                      <a:endParaRPr sz="1100" b="1" dirty="0">
                        <a:solidFill>
                          <a:srgbClr val="1A1A1A"/>
                        </a:solidFill>
                        <a:latin typeface="Century Gothic"/>
                      </a:endParaRPr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 </a:t>
                      </a:r>
                      <a:r>
                        <a:rPr lang="en-GB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 tooltip="Meeting join"/>
                        </a:rPr>
                        <a:t>https://teams.microsoft.com/meet/32910773707864?p=cZxKDdGuYGqkkOFcWf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 329 107 737 078 64</a:t>
                      </a:r>
                    </a:p>
                    <a:p>
                      <a:r>
                        <a:rPr lang="en-GB" sz="11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 7Tj2f9Cj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b="1"/>
                    </a:p>
                  </a:txBody>
                  <a:tcPr marR="73152" marT="36576" marB="36576" anchor="ctr">
                    <a:solidFill>
                      <a:srgbClr val="E5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544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003087"/>
                          </a:solidFill>
                          <a:latin typeface="Century Gothic"/>
                        </a:rPr>
                        <a:t>26 Jan · 13:00–14:00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noProof="0" dirty="0">
                          <a:solidFill>
                            <a:srgbClr val="1A1A1A"/>
                          </a:solidFill>
                        </a:rPr>
                        <a:t>Building connection to enable reciprocal feedback between learners and educators</a:t>
                      </a:r>
                      <a:endParaRPr lang="en-US" sz="1400" b="1" dirty="0"/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400" b="1" dirty="0">
                        <a:solidFill>
                          <a:srgbClr val="1A1A1A"/>
                        </a:solidFill>
                        <a:latin typeface="Century Gothic"/>
                      </a:endParaRP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Zoe Oram · U</a:t>
                      </a:r>
                      <a:r>
                        <a:rPr lang="en-GB" sz="11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niversity</a:t>
                      </a:r>
                      <a:r>
                        <a:rPr lang="en-GB"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</a:t>
                      </a: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H</a:t>
                      </a:r>
                      <a:r>
                        <a:rPr lang="en-GB" sz="11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ospitals</a:t>
                      </a:r>
                      <a:r>
                        <a:rPr lang="en-GB"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</a:t>
                      </a: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S</a:t>
                      </a:r>
                      <a:r>
                        <a:rPr lang="en-GB" sz="1100" b="1" dirty="0" err="1">
                          <a:solidFill>
                            <a:srgbClr val="1A1A1A"/>
                          </a:solidFill>
                          <a:latin typeface="Century Gothic"/>
                        </a:rPr>
                        <a:t>outhampton</a:t>
                      </a:r>
                      <a:r>
                        <a:rPr lang="en-GB"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</a:t>
                      </a:r>
                      <a:r>
                        <a:rPr sz="1100" b="1" dirty="0">
                          <a:solidFill>
                            <a:srgbClr val="1A1A1A"/>
                          </a:solidFill>
                          <a:latin typeface="Century Gothic"/>
                        </a:rPr>
                        <a:t> NHS Trust</a:t>
                      </a:r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Join: </a:t>
                      </a:r>
                      <a:r>
                        <a:rPr lang="en-US" sz="11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 tooltip="Original URL: https://teams.microsoft.com/meet/37046505815478?p=4VcNptn2nKfahTU2L7. Click or tap if you trust this link."/>
                        </a:rPr>
                        <a:t>https://teams.microsoft.com/meet/37046505815478?p=4VcNptn2nKfahTU2L7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Meeting ID: 370 465 058 154 78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1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Passcode: 3GM6DZ3B</a:t>
                      </a:r>
                      <a:endParaRPr lang="en-GB" sz="11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sz="1100" b="1" dirty="0"/>
                    </a:p>
                  </a:txBody>
                  <a:tcPr marR="73152" marT="36576" marB="36576" anchor="ctr">
                    <a:solidFill>
                      <a:srgbClr val="FDEC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55320" y="6445936"/>
            <a:ext cx="10881360" cy="31089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ctr"/>
            <a:r>
              <a:rPr sz="1400" dirty="0">
                <a:solidFill>
                  <a:srgbClr val="003087"/>
                </a:solidFill>
                <a:latin typeface="Century Gothic"/>
              </a:rPr>
              <a:t>Open to practice educators, placement teams, academic colleagues and healthcare education partners.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D22A59628074429080A564387B046B" ma:contentTypeVersion="8" ma:contentTypeDescription="Create a new document." ma:contentTypeScope="" ma:versionID="f2d0180ec444daabce9f312fa10d1bec">
  <xsd:schema xmlns:xsd="http://www.w3.org/2001/XMLSchema" xmlns:xs="http://www.w3.org/2001/XMLSchema" xmlns:p="http://schemas.microsoft.com/office/2006/metadata/properties" xmlns:ns2="947a5fad-8dd7-49e3-9412-9ba8a39b9947" targetNamespace="http://schemas.microsoft.com/office/2006/metadata/properties" ma:root="true" ma:fieldsID="84287d398d4fdcf59e771137007c6989" ns2:_="">
    <xsd:import namespace="947a5fad-8dd7-49e3-9412-9ba8a39b9947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7a5fad-8dd7-49e3-9412-9ba8a39b9947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07399E-BDD4-4E12-96D3-7CCBBD90D8E6}">
  <ds:schemaRefs>
    <ds:schemaRef ds:uri="947a5fad-8dd7-49e3-9412-9ba8a39b9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1A921C5-4DD5-49CC-818B-68804CEAE8D4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947a5fad-8dd7-49e3-9412-9ba8a39b9947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D21C3BB-2A08-4A3E-A1E5-32F9EC2631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385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Vapor Trail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WEBB, Katie (NHS ENGLAND)</dc:creator>
  <cp:lastModifiedBy>CASTLE, Katie (NHS ENGLAND)</cp:lastModifiedBy>
  <cp:revision>6</cp:revision>
  <dcterms:created xsi:type="dcterms:W3CDTF">2025-11-28T10:17:14Z</dcterms:created>
  <dcterms:modified xsi:type="dcterms:W3CDTF">2026-08-25T09:58:38Z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0x010100EFD22A59628074429080A564387B046B</vt:lpwstr>
  </property>
  <property fmtid="{D5CDD505-2E9C-101B-9397-08002B2CF9AE}" pid="3" name="Order">
    <vt:r8>77000</vt:r8>
  </property>
  <property fmtid="{D5CDD505-2E9C-101B-9397-08002B2CF9AE}" pid="4" name="_activity">
    <vt:lpwstr>{"FileActivityType":"9","FileActivityTimeStamp":"2025-12-11T11:11:27.890Z","FileActivityUsersOnPage":[{"DisplayName":"CASTLE, Katie (NHS ENGLAND)","Id":"katie.castle2@nhs.net"}],"FileActivityNavigationId":null}</vt:lpwstr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</Properties>
</file>